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4" r:id="rId4"/>
    <p:sldId id="263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81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7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1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2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48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2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94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22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78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0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63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E9FF0-6226-43F3-B848-8100B059B51C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E402C-DDF8-451D-A590-898E6D91C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9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28416"/>
              </p:ext>
            </p:extLst>
          </p:nvPr>
        </p:nvGraphicFramePr>
        <p:xfrm>
          <a:off x="166255" y="737062"/>
          <a:ext cx="11870573" cy="6035038"/>
        </p:xfrm>
        <a:graphic>
          <a:graphicData uri="http://schemas.openxmlformats.org/drawingml/2006/table">
            <a:tbl>
              <a:tblPr firstRow="1" firstCol="1" bandRow="1"/>
              <a:tblGrid>
                <a:gridCol w="7148945">
                  <a:extLst>
                    <a:ext uri="{9D8B030D-6E8A-4147-A177-3AD203B41FA5}">
                      <a16:colId xmlns:a16="http://schemas.microsoft.com/office/drawing/2014/main" val="1311992698"/>
                    </a:ext>
                  </a:extLst>
                </a:gridCol>
                <a:gridCol w="4721628">
                  <a:extLst>
                    <a:ext uri="{9D8B030D-6E8A-4147-A177-3AD203B41FA5}">
                      <a16:colId xmlns:a16="http://schemas.microsoft.com/office/drawing/2014/main" val="2804257037"/>
                    </a:ext>
                  </a:extLst>
                </a:gridCol>
              </a:tblGrid>
              <a:tr h="3042456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endParaRPr kumimoji="0" lang="en-GB" altLang="zh-CN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1: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Find the second difference 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2: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Half the second difference to find the value of n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GB" sz="22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4605" marR="0" lvl="0" indent="-107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3: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Find the first few terms of 3n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14605" marR="0" lvl="0" indent="-107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4: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Compare the new sequence with the original sequence…..in this case you need to +2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5827614"/>
                  </a:ext>
                </a:extLst>
              </a:tr>
              <a:tr h="2992582">
                <a:tc>
                  <a:txBody>
                    <a:bodyPr/>
                    <a:lstStyle/>
                    <a:p>
                      <a:pPr marL="183515" indent="-18034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844550" algn="l"/>
                        </a:tabLst>
                      </a:pPr>
                      <a:endParaRPr lang="en-GB" sz="36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1: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Second difference 4 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2: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2n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GB" sz="22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4605" marR="0" lvl="0" indent="-107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3: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2, 8, 18, 32</a:t>
                      </a:r>
                      <a:endParaRPr lang="en-GB" sz="2200" b="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4605" marR="0" lvl="0" indent="-107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4: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2n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054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Comic Sans MS" panose="030F0702030302020204" pitchFamily="66" charset="0"/>
              </a:rPr>
              <a:t>Quadratic Sequences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0F83C1-5337-4FB8-8374-64EF3DFD08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77" t="6085" r="4913" b="5357"/>
          <a:stretch/>
        </p:blipFill>
        <p:spPr>
          <a:xfrm>
            <a:off x="1130528" y="790870"/>
            <a:ext cx="5037513" cy="28906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03570A5-993B-4016-9DDA-0B078237A1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04" t="7107" r="5822" b="6072"/>
          <a:stretch/>
        </p:blipFill>
        <p:spPr>
          <a:xfrm>
            <a:off x="1130528" y="3840466"/>
            <a:ext cx="4965471" cy="288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4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501279"/>
              </p:ext>
            </p:extLst>
          </p:nvPr>
        </p:nvGraphicFramePr>
        <p:xfrm>
          <a:off x="166255" y="786940"/>
          <a:ext cx="11870573" cy="5985164"/>
        </p:xfrm>
        <a:graphic>
          <a:graphicData uri="http://schemas.openxmlformats.org/drawingml/2006/table">
            <a:tbl>
              <a:tblPr firstRow="1" firstCol="1" bandRow="1"/>
              <a:tblGrid>
                <a:gridCol w="5264727">
                  <a:extLst>
                    <a:ext uri="{9D8B030D-6E8A-4147-A177-3AD203B41FA5}">
                      <a16:colId xmlns:a16="http://schemas.microsoft.com/office/drawing/2014/main" val="1311992698"/>
                    </a:ext>
                  </a:extLst>
                </a:gridCol>
                <a:gridCol w="6605846">
                  <a:extLst>
                    <a:ext uri="{9D8B030D-6E8A-4147-A177-3AD203B41FA5}">
                      <a16:colId xmlns:a16="http://schemas.microsoft.com/office/drawing/2014/main" val="2804257037"/>
                    </a:ext>
                  </a:extLst>
                </a:gridCol>
              </a:tblGrid>
              <a:tr h="2992582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endParaRPr kumimoji="0" lang="en-GB" altLang="zh-CN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1: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Find the second difference 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2: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Half the second difference to find the value of n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GB" sz="22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4605" marR="0" lvl="0" indent="-107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3: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Find the first few terms of 3n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14605" marR="0" lvl="0" indent="-107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4: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Compare the new sequence with the original sequence…..difference is 7, 12, 17, 22 </a:t>
                      </a:r>
                    </a:p>
                    <a:p>
                      <a:pPr marL="14605" marR="0" lvl="0" indent="-107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5: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Find the nth term of 7, 12, 17, 22 which is 5n + 2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5827614"/>
                  </a:ext>
                </a:extLst>
              </a:tr>
              <a:tr h="2992582">
                <a:tc>
                  <a:txBody>
                    <a:bodyPr/>
                    <a:lstStyle/>
                    <a:p>
                      <a:pPr marL="183515" indent="-18034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844550" algn="l"/>
                        </a:tabLst>
                      </a:pPr>
                      <a:endParaRPr lang="en-GB" sz="36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1: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2: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3n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GB" sz="22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4605" marR="0" lvl="0" indent="-107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3: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7, 18, 35, 58</a:t>
                      </a:r>
                    </a:p>
                    <a:p>
                      <a:pPr marL="14605" marR="0" lvl="0" indent="-107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4: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 6, 8, 10 which is 2n +2</a:t>
                      </a:r>
                    </a:p>
                    <a:p>
                      <a:pPr marL="14605" marR="0" lvl="0" indent="-1079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Step 5: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3n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+ 2n + 2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054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Comic Sans MS" panose="030F0702030302020204" pitchFamily="66" charset="0"/>
              </a:rPr>
              <a:t>Quadratic Sequences - Harder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FFF321-D162-4715-A2EC-E0B71B4EFF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49" t="3499" r="6004" b="4226"/>
          <a:stretch/>
        </p:blipFill>
        <p:spPr>
          <a:xfrm>
            <a:off x="376844" y="923330"/>
            <a:ext cx="4655127" cy="27630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1A6D1C-6C96-4742-A241-249BB6EE34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37" t="3661" r="7280" b="3903"/>
          <a:stretch/>
        </p:blipFill>
        <p:spPr>
          <a:xfrm>
            <a:off x="376844" y="3890816"/>
            <a:ext cx="4533206" cy="273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1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07354"/>
              </p:ext>
            </p:extLst>
          </p:nvPr>
        </p:nvGraphicFramePr>
        <p:xfrm>
          <a:off x="166255" y="748146"/>
          <a:ext cx="11870573" cy="6023955"/>
        </p:xfrm>
        <a:graphic>
          <a:graphicData uri="http://schemas.openxmlformats.org/drawingml/2006/table">
            <a:tbl>
              <a:tblPr firstRow="1" firstCol="1" bandRow="1"/>
              <a:tblGrid>
                <a:gridCol w="5975098">
                  <a:extLst>
                    <a:ext uri="{9D8B030D-6E8A-4147-A177-3AD203B41FA5}">
                      <a16:colId xmlns:a16="http://schemas.microsoft.com/office/drawing/2014/main" val="1311992698"/>
                    </a:ext>
                  </a:extLst>
                </a:gridCol>
                <a:gridCol w="5895475">
                  <a:extLst>
                    <a:ext uri="{9D8B030D-6E8A-4147-A177-3AD203B41FA5}">
                      <a16:colId xmlns:a16="http://schemas.microsoft.com/office/drawing/2014/main" val="2804257037"/>
                    </a:ext>
                  </a:extLst>
                </a:gridCol>
              </a:tblGrid>
              <a:tr h="2992582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endParaRPr kumimoji="0" lang="en-GB" altLang="zh-CN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endParaRPr lang="en-GB" sz="22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5827614"/>
                  </a:ext>
                </a:extLst>
              </a:tr>
              <a:tr h="10806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GB" sz="36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– 2)(</a:t>
                      </a:r>
                      <a:r>
                        <a:rPr lang="en-GB" sz="36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+ 7) = </a:t>
                      </a:r>
                      <a:r>
                        <a:rPr lang="en-GB" sz="36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+ 5</a:t>
                      </a:r>
                      <a:r>
                        <a:rPr lang="en-GB" sz="36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– 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marR="0" lvl="0" indent="-107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GB" sz="36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+ 2)(</a:t>
                      </a:r>
                      <a:r>
                        <a:rPr lang="en-GB" sz="36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– 7) = </a:t>
                      </a:r>
                      <a:r>
                        <a:rPr lang="en-GB" sz="36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– 5</a:t>
                      </a:r>
                      <a:r>
                        <a:rPr lang="en-GB" sz="36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– 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05400"/>
                  </a:ext>
                </a:extLst>
              </a:tr>
              <a:tr h="1496291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3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3600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2)(</a:t>
                      </a:r>
                      <a:r>
                        <a:rPr lang="en-GB" sz="3600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7) = </a:t>
                      </a:r>
                      <a:r>
                        <a:rPr lang="en-GB" sz="3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baseline="30000" dirty="0"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3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– 9</a:t>
                      </a:r>
                      <a:r>
                        <a:rPr lang="en-GB" sz="36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+ 14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3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</a:t>
                      </a:r>
                      <a:r>
                        <a:rPr lang="en-GB" sz="3600" b="0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2)(</a:t>
                      </a:r>
                      <a:r>
                        <a:rPr lang="en-GB" sz="3600" b="0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7) </a:t>
                      </a:r>
                    </a:p>
                    <a:p>
                      <a:pPr marL="14605" marR="0" lvl="0" indent="-107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3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GB" sz="3600" dirty="0"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3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baseline="30000" dirty="0"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3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– 14</a:t>
                      </a:r>
                      <a:r>
                        <a:rPr lang="en-GB" sz="36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– 2</a:t>
                      </a:r>
                      <a:r>
                        <a:rPr lang="en-GB" sz="36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+ 14 </a:t>
                      </a:r>
                    </a:p>
                    <a:p>
                      <a:pPr marL="14605" marR="0" lvl="0" indent="-107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3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= </a:t>
                      </a:r>
                      <a:r>
                        <a:rPr lang="en-GB" sz="3600" b="0" dirty="0"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36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b="0" baseline="30000" dirty="0"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3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– 16</a:t>
                      </a:r>
                      <a:r>
                        <a:rPr lang="en-GB" sz="3600" b="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3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+ 14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7725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Comic Sans MS" panose="030F0702030302020204" pitchFamily="66" charset="0"/>
              </a:rPr>
              <a:t>Expanding Double Brackets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6E0A61-AED7-4E8A-BAE1-8B4D8C04F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33" y="794408"/>
            <a:ext cx="5054136" cy="2842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13DCE3-1CD5-40CF-A685-FFEC9758E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4482" y="794408"/>
            <a:ext cx="5054136" cy="284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48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769406"/>
              </p:ext>
            </p:extLst>
          </p:nvPr>
        </p:nvGraphicFramePr>
        <p:xfrm>
          <a:off x="166255" y="786940"/>
          <a:ext cx="11870573" cy="5985164"/>
        </p:xfrm>
        <a:graphic>
          <a:graphicData uri="http://schemas.openxmlformats.org/drawingml/2006/table">
            <a:tbl>
              <a:tblPr firstRow="1" firstCol="1" bandRow="1"/>
              <a:tblGrid>
                <a:gridCol w="5975098">
                  <a:extLst>
                    <a:ext uri="{9D8B030D-6E8A-4147-A177-3AD203B41FA5}">
                      <a16:colId xmlns:a16="http://schemas.microsoft.com/office/drawing/2014/main" val="1311992698"/>
                    </a:ext>
                  </a:extLst>
                </a:gridCol>
                <a:gridCol w="5895475">
                  <a:extLst>
                    <a:ext uri="{9D8B030D-6E8A-4147-A177-3AD203B41FA5}">
                      <a16:colId xmlns:a16="http://schemas.microsoft.com/office/drawing/2014/main" val="2804257037"/>
                    </a:ext>
                  </a:extLst>
                </a:gridCol>
              </a:tblGrid>
              <a:tr h="1496291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3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lang="en-GB" sz="3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36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+ 8</a:t>
                      </a:r>
                      <a:r>
                        <a:rPr lang="en-GB" sz="3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lang="en-GB" sz="3600" b="0" i="0" u="none" strike="noStrike" dirty="0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3600" b="0" i="0" u="none" strike="noStrike" dirty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+ 15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(</a:t>
                      </a:r>
                      <a:r>
                        <a:rPr kumimoji="0" lang="en-GB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+ 3)(</a:t>
                      </a:r>
                      <a:r>
                        <a:rPr kumimoji="0" lang="en-GB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+ 5)</a:t>
                      </a:r>
                      <a:endParaRPr lang="en-GB" sz="36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 = 8 and Product = 15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x 5 = 15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+ 5 = 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5827614"/>
                  </a:ext>
                </a:extLst>
              </a:tr>
              <a:tr h="1496291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3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lang="en-GB" sz="3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36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+ </a:t>
                      </a:r>
                      <a:r>
                        <a:rPr lang="en-GB" sz="36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GB" sz="3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lang="en-GB" sz="3600" b="0" i="0" u="none" strike="noStrike" dirty="0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3600" dirty="0">
                          <a:solidFill>
                            <a:srgbClr val="FF3300"/>
                          </a:solidFill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GB" sz="3600" b="0" i="0" u="none" strike="noStrike" dirty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10 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(</a:t>
                      </a:r>
                      <a:r>
                        <a:rPr kumimoji="0" lang="en-GB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+ 5)(</a:t>
                      </a:r>
                      <a:r>
                        <a:rPr kumimoji="0" lang="en-GB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– 2)</a:t>
                      </a:r>
                      <a:endParaRPr lang="en-GB" sz="36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 = 3 and Product = –10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x –2  = –10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+ –2  =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8058985"/>
                  </a:ext>
                </a:extLst>
              </a:tr>
              <a:tr h="1496291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3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lang="en-GB" sz="3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36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GB" sz="36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36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GB" sz="3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lang="en-GB" sz="3600" b="0" i="0" u="none" strike="noStrike" dirty="0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3600" dirty="0">
                          <a:solidFill>
                            <a:srgbClr val="FF3300"/>
                          </a:solidFill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GB" sz="3600" b="0" i="0" u="none" strike="noStrike" dirty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3600" dirty="0">
                          <a:solidFill>
                            <a:srgbClr val="FF3300"/>
                          </a:solidFill>
                          <a:latin typeface="Arial" panose="020B0604020202020204" pitchFamily="34" charset="0"/>
                        </a:rPr>
                        <a:t>14 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(</a:t>
                      </a:r>
                      <a:r>
                        <a:rPr kumimoji="0" lang="en-GB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+ 2)(</a:t>
                      </a:r>
                      <a:r>
                        <a:rPr kumimoji="0" lang="en-GB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– 7)</a:t>
                      </a:r>
                      <a:endParaRPr lang="en-GB" sz="36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 = –5 and Product = –14 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x –7 = –14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+ –7 = –5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05400"/>
                  </a:ext>
                </a:extLst>
              </a:tr>
              <a:tr h="1496291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36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lang="en-GB" sz="3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en-GB" sz="3600" dirty="0">
                          <a:solidFill>
                            <a:srgbClr val="FF3300"/>
                          </a:solidFill>
                          <a:latin typeface="Arial" panose="020B0604020202020204" pitchFamily="34" charset="0"/>
                        </a:rPr>
                        <a:t>– 9</a:t>
                      </a:r>
                      <a:r>
                        <a:rPr lang="en-GB" sz="3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GB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+ 3)(</a:t>
                      </a:r>
                      <a:r>
                        <a:rPr kumimoji="0" lang="en-GB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GB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– 3)</a:t>
                      </a:r>
                      <a:endParaRPr lang="en-GB" sz="36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 = 0 and Product = –9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x –3 = –9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+ –3 = 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7725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Comic Sans MS" panose="030F0702030302020204" pitchFamily="66" charset="0"/>
              </a:rPr>
              <a:t>Factorising Quadratics</a:t>
            </a:r>
          </a:p>
        </p:txBody>
      </p:sp>
    </p:spTree>
    <p:extLst>
      <p:ext uri="{BB962C8B-B14F-4D97-AF65-F5344CB8AC3E}">
        <p14:creationId xmlns:p14="http://schemas.microsoft.com/office/powerpoint/2010/main" val="563440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10861"/>
              </p:ext>
            </p:extLst>
          </p:nvPr>
        </p:nvGraphicFramePr>
        <p:xfrm>
          <a:off x="166255" y="786942"/>
          <a:ext cx="11870573" cy="5807823"/>
        </p:xfrm>
        <a:graphic>
          <a:graphicData uri="http://schemas.openxmlformats.org/drawingml/2006/table">
            <a:tbl>
              <a:tblPr firstRow="1" firstCol="1" bandRow="1"/>
              <a:tblGrid>
                <a:gridCol w="5975098">
                  <a:extLst>
                    <a:ext uri="{9D8B030D-6E8A-4147-A177-3AD203B41FA5}">
                      <a16:colId xmlns:a16="http://schemas.microsoft.com/office/drawing/2014/main" val="1311992698"/>
                    </a:ext>
                  </a:extLst>
                </a:gridCol>
                <a:gridCol w="5895475">
                  <a:extLst>
                    <a:ext uri="{9D8B030D-6E8A-4147-A177-3AD203B41FA5}">
                      <a16:colId xmlns:a16="http://schemas.microsoft.com/office/drawing/2014/main" val="2804257037"/>
                    </a:ext>
                  </a:extLst>
                </a:gridCol>
              </a:tblGrid>
              <a:tr h="1938288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+ 2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– 15 = 0</a:t>
                      </a:r>
                    </a:p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+ 5)(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– 3) = 0</a:t>
                      </a:r>
                    </a:p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= –5 or 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=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 = 8 and Product = 15                                                3 x 5 = 15 and 3 + 5 = 8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(–5 + 5) = 0 or (3 – 3) = 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5827614"/>
                  </a:ext>
                </a:extLst>
              </a:tr>
              <a:tr h="1931247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– 9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+ 14 = 0</a:t>
                      </a:r>
                    </a:p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– 2)(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– 7) = 0</a:t>
                      </a:r>
                    </a:p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= 2 or 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= 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 = –9 and Product = 14                                                –2 x –7 = 14 and –2 + –7 = –9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 – 2) = 0 or (7 – 7) = 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8058985"/>
                  </a:ext>
                </a:extLst>
              </a:tr>
              <a:tr h="1938288">
                <a:tc>
                  <a:txBody>
                    <a:bodyPr/>
                    <a:lstStyle/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= 10 – 3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+ 3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– 10 = 0</a:t>
                      </a:r>
                      <a:endParaRPr lang="en-GB" sz="2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+ 5)(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– 2) = 0</a:t>
                      </a:r>
                    </a:p>
                    <a:p>
                      <a:pPr marL="183515" marR="0" lvl="0" indent="-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4550" algn="l"/>
                        </a:tabLst>
                        <a:defRPr/>
                      </a:pP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= –5 or 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=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Rearrange so that the quadratic is equal to zero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 = 3 and Product = –10                                                –2 x 5 = –10 and –2 + 5 = 3</a:t>
                      </a:r>
                    </a:p>
                    <a:p>
                      <a:pPr marL="14605" indent="-107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44550" algn="l"/>
                        </a:tabLst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(– 5 + 5) = 0 or (2 – 2) = 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054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Comic Sans MS" panose="030F0702030302020204" pitchFamily="66" charset="0"/>
              </a:rPr>
              <a:t>Solving Quadratics by Factorising</a:t>
            </a:r>
          </a:p>
        </p:txBody>
      </p:sp>
    </p:spTree>
    <p:extLst>
      <p:ext uri="{BB962C8B-B14F-4D97-AF65-F5344CB8AC3E}">
        <p14:creationId xmlns:p14="http://schemas.microsoft.com/office/powerpoint/2010/main" val="2117120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611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Deirdre Gale</cp:lastModifiedBy>
  <cp:revision>32</cp:revision>
  <dcterms:created xsi:type="dcterms:W3CDTF">2020-07-01T16:01:07Z</dcterms:created>
  <dcterms:modified xsi:type="dcterms:W3CDTF">2020-07-21T18:31:40Z</dcterms:modified>
</cp:coreProperties>
</file>