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8" r:id="rId5"/>
    <p:sldId id="262" r:id="rId6"/>
    <p:sldId id="263" r:id="rId7"/>
    <p:sldId id="264" r:id="rId8"/>
    <p:sldId id="265" r:id="rId9"/>
    <p:sldId id="266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2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FF0-6226-43F3-B848-8100B059B51C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81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FF0-6226-43F3-B848-8100B059B51C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27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FF0-6226-43F3-B848-8100B059B51C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71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FF0-6226-43F3-B848-8100B059B51C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62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FF0-6226-43F3-B848-8100B059B51C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48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FF0-6226-43F3-B848-8100B059B51C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26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FF0-6226-43F3-B848-8100B059B51C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94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FF0-6226-43F3-B848-8100B059B51C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22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FF0-6226-43F3-B848-8100B059B51C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78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FF0-6226-43F3-B848-8100B059B51C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80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E9FF0-6226-43F3-B848-8100B059B51C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63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E9FF0-6226-43F3-B848-8100B059B51C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E402C-DDF8-451D-A590-898E6D91C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99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948760"/>
              </p:ext>
            </p:extLst>
          </p:nvPr>
        </p:nvGraphicFramePr>
        <p:xfrm>
          <a:off x="322091" y="858980"/>
          <a:ext cx="11648235" cy="5774575"/>
        </p:xfrm>
        <a:graphic>
          <a:graphicData uri="http://schemas.openxmlformats.org/drawingml/2006/table">
            <a:tbl>
              <a:tblPr firstRow="1" firstCol="1" bandRow="1"/>
              <a:tblGrid>
                <a:gridCol w="5863184">
                  <a:extLst>
                    <a:ext uri="{9D8B030D-6E8A-4147-A177-3AD203B41FA5}">
                      <a16:colId xmlns:a16="http://schemas.microsoft.com/office/drawing/2014/main" val="1311992698"/>
                    </a:ext>
                  </a:extLst>
                </a:gridCol>
                <a:gridCol w="5785051">
                  <a:extLst>
                    <a:ext uri="{9D8B030D-6E8A-4147-A177-3AD203B41FA5}">
                      <a16:colId xmlns:a16="http://schemas.microsoft.com/office/drawing/2014/main" val="2804257037"/>
                    </a:ext>
                  </a:extLst>
                </a:gridCol>
              </a:tblGrid>
              <a:tr h="1154915">
                <a:tc rowSpan="3"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endParaRPr kumimoji="0" lang="en-GB" altLang="zh-CN" sz="6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 view is from the top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5827614"/>
                  </a:ext>
                </a:extLst>
              </a:tr>
              <a:tr h="1154915">
                <a:tc vMerge="1"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endParaRPr kumimoji="0" lang="en-GB" altLang="zh-CN" sz="6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Front view will always be indicated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8058985"/>
                  </a:ext>
                </a:extLst>
              </a:tr>
              <a:tr h="1154915">
                <a:tc vMerge="1"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endParaRPr kumimoji="0" lang="en-GB" altLang="zh-CN" sz="6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Side view will always be indicated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1820541"/>
                  </a:ext>
                </a:extLst>
              </a:tr>
              <a:tr h="2309830">
                <a:tc>
                  <a:txBody>
                    <a:bodyPr/>
                    <a:lstStyle/>
                    <a:p>
                      <a:pPr marL="183515" indent="-1803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endParaRPr lang="en-GB" sz="40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Count the number of squares that you can see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6054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Comic Sans MS" panose="030F0702030302020204" pitchFamily="66" charset="0"/>
              </a:rPr>
              <a:t>Plans and Elevations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ADC04-F188-44EC-9A06-5C1573D71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505"/>
          <a:stretch/>
        </p:blipFill>
        <p:spPr>
          <a:xfrm>
            <a:off x="983173" y="899777"/>
            <a:ext cx="4203968" cy="34181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910B2D-505D-4B7B-9CD1-101D339E7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103" y="4339417"/>
            <a:ext cx="4040249" cy="22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45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8454904"/>
                  </p:ext>
                </p:extLst>
              </p:nvPr>
            </p:nvGraphicFramePr>
            <p:xfrm>
              <a:off x="271881" y="923330"/>
              <a:ext cx="11814824" cy="565265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6357099">
                      <a:extLst>
                        <a:ext uri="{9D8B030D-6E8A-4147-A177-3AD203B41FA5}">
                          <a16:colId xmlns:a16="http://schemas.microsoft.com/office/drawing/2014/main" val="1311992698"/>
                        </a:ext>
                      </a:extLst>
                    </a:gridCol>
                    <a:gridCol w="5457725">
                      <a:extLst>
                        <a:ext uri="{9D8B030D-6E8A-4147-A177-3AD203B41FA5}">
                          <a16:colId xmlns:a16="http://schemas.microsoft.com/office/drawing/2014/main" val="2804257037"/>
                        </a:ext>
                      </a:extLst>
                    </a:gridCol>
                  </a:tblGrid>
                  <a:tr h="1130531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lang="en-GB" sz="5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a</a:t>
                          </a:r>
                          <a:r>
                            <a:rPr lang="en-GB" sz="5400" b="0" i="0" u="none" strike="noStrike" baseline="300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 </a:t>
                          </a:r>
                          <a:r>
                            <a:rPr lang="en-GB" sz="5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 +  b</a:t>
                          </a:r>
                          <a:r>
                            <a:rPr lang="en-GB" sz="5400" b="0" i="0" u="none" strike="noStrike" baseline="300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   </a:t>
                          </a:r>
                          <a:r>
                            <a:rPr lang="en-GB" sz="5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=  c</a:t>
                          </a:r>
                          <a:r>
                            <a:rPr lang="en-GB" sz="5400" b="0" i="0" u="none" strike="noStrike" baseline="300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  <a:r>
                            <a:rPr lang="en-GB" sz="5400" b="0" dirty="0">
                              <a:latin typeface="+mn-lt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and </a:t>
                          </a:r>
                          <a:r>
                            <a:rPr lang="en-GB" sz="22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are the two shorter sides.</a:t>
                          </a:r>
                        </a:p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is the longest side (opposite the right angle)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95827614"/>
                      </a:ext>
                    </a:extLst>
                  </a:tr>
                  <a:tr h="2261062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endParaRPr kumimoji="0" lang="en-GB" altLang="zh-CN" sz="6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en-GB" sz="2200" b="0" baseline="30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+ 4</a:t>
                          </a:r>
                          <a:r>
                            <a:rPr lang="en-GB" sz="2200" b="0" baseline="30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= c</a:t>
                          </a:r>
                          <a:r>
                            <a:rPr lang="en-GB" sz="2200" b="0" baseline="30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9 + 16 = c</a:t>
                          </a:r>
                          <a:r>
                            <a:rPr lang="en-GB" sz="2200" b="0" baseline="30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GB" sz="2200" b="0" baseline="300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= 25</a:t>
                          </a:r>
                        </a:p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 =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22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b="0" i="1" baseline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25</m:t>
                                  </m:r>
                                </m:e>
                              </m:rad>
                            </m:oMath>
                          </a14:m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= 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98058985"/>
                      </a:ext>
                    </a:extLst>
                  </a:tr>
                  <a:tr h="2261062">
                    <a:tc>
                      <a:txBody>
                        <a:bodyPr/>
                        <a:lstStyle/>
                        <a:p>
                          <a:pPr marL="183515" indent="-180340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844550" algn="l"/>
                            </a:tabLst>
                          </a:pPr>
                          <a:endParaRPr lang="en-GB" sz="400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marR="0" lvl="0" indent="-10795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6</a:t>
                          </a:r>
                          <a:r>
                            <a:rPr kumimoji="0" lang="en-GB" sz="2200" b="0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kumimoji="0" lang="en-GB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+ b</a:t>
                          </a:r>
                          <a:r>
                            <a:rPr kumimoji="0" lang="en-GB" sz="2200" b="0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kumimoji="0" lang="en-GB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= 10</a:t>
                          </a:r>
                          <a:r>
                            <a:rPr kumimoji="0" lang="en-GB" sz="2200" b="0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  <a:p>
                          <a:pPr marL="14605" marR="0" lvl="0" indent="-10795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36 + b</a:t>
                          </a:r>
                          <a:r>
                            <a:rPr kumimoji="0" lang="en-GB" sz="2200" b="0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kumimoji="0" lang="en-GB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= 100</a:t>
                          </a:r>
                        </a:p>
                        <a:p>
                          <a:pPr marL="14605" marR="0" lvl="0" indent="-10795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kumimoji="0" lang="en-GB" sz="2200" b="0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kumimoji="0" lang="en-GB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= 100 – 36 = 64</a:t>
                          </a:r>
                        </a:p>
                        <a:p>
                          <a:pPr marL="14605" marR="0" lvl="0" indent="-10795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 =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kumimoji="0" lang="en-GB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64</m:t>
                                  </m:r>
                                </m:e>
                              </m:rad>
                            </m:oMath>
                          </a14:m>
                          <a:r>
                            <a:rPr kumimoji="0" lang="en-GB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= 8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536054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8454904"/>
                  </p:ext>
                </p:extLst>
              </p:nvPr>
            </p:nvGraphicFramePr>
            <p:xfrm>
              <a:off x="271881" y="923330"/>
              <a:ext cx="11814824" cy="565265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6357099">
                      <a:extLst>
                        <a:ext uri="{9D8B030D-6E8A-4147-A177-3AD203B41FA5}">
                          <a16:colId xmlns:a16="http://schemas.microsoft.com/office/drawing/2014/main" val="1311992698"/>
                        </a:ext>
                      </a:extLst>
                    </a:gridCol>
                    <a:gridCol w="5457725">
                      <a:extLst>
                        <a:ext uri="{9D8B030D-6E8A-4147-A177-3AD203B41FA5}">
                          <a16:colId xmlns:a16="http://schemas.microsoft.com/office/drawing/2014/main" val="2804257037"/>
                        </a:ext>
                      </a:extLst>
                    </a:gridCol>
                  </a:tblGrid>
                  <a:tr h="1130531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lang="en-GB" sz="5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a</a:t>
                          </a:r>
                          <a:r>
                            <a:rPr lang="en-GB" sz="5400" b="0" i="0" u="none" strike="noStrike" baseline="300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 </a:t>
                          </a:r>
                          <a:r>
                            <a:rPr lang="en-GB" sz="5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 +  b</a:t>
                          </a:r>
                          <a:r>
                            <a:rPr lang="en-GB" sz="5400" b="0" i="0" u="none" strike="noStrike" baseline="300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   </a:t>
                          </a:r>
                          <a:r>
                            <a:rPr lang="en-GB" sz="5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=  c</a:t>
                          </a:r>
                          <a:r>
                            <a:rPr lang="en-GB" sz="5400" b="0" i="0" u="none" strike="noStrike" baseline="300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</a:rPr>
                            <a:t>2</a:t>
                          </a:r>
                          <a:r>
                            <a:rPr lang="en-GB" sz="5400" b="0" dirty="0">
                              <a:latin typeface="+mn-lt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and </a:t>
                          </a:r>
                          <a:r>
                            <a:rPr lang="en-GB" sz="22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are the two shorter sides.</a:t>
                          </a:r>
                        </a:p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1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is the longest side (opposite the right angle)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95827614"/>
                      </a:ext>
                    </a:extLst>
                  </a:tr>
                  <a:tr h="2261062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endParaRPr kumimoji="0" lang="en-GB" altLang="zh-CN" sz="6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6518" t="-52830" r="-223" b="-1005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058985"/>
                      </a:ext>
                    </a:extLst>
                  </a:tr>
                  <a:tr h="2261062">
                    <a:tc>
                      <a:txBody>
                        <a:bodyPr/>
                        <a:lstStyle/>
                        <a:p>
                          <a:pPr marL="183515" indent="-180340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844550" algn="l"/>
                            </a:tabLst>
                          </a:pPr>
                          <a:endParaRPr lang="en-GB" sz="400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6518" t="-152830" r="-223" b="-5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36054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0" y="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Comic Sans MS" panose="030F0702030302020204" pitchFamily="66" charset="0"/>
              </a:rPr>
              <a:t>Pythagoras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9DFF78-FB2D-4966-A524-6160D6F41D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17" b="10184"/>
          <a:stretch/>
        </p:blipFill>
        <p:spPr>
          <a:xfrm>
            <a:off x="816782" y="4433453"/>
            <a:ext cx="4832729" cy="20822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77D5C5-DA2A-4B23-A1B9-01C54C1DD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97" b="5675"/>
          <a:stretch/>
        </p:blipFill>
        <p:spPr>
          <a:xfrm>
            <a:off x="858718" y="2128055"/>
            <a:ext cx="4239013" cy="208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22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953405"/>
              </p:ext>
            </p:extLst>
          </p:nvPr>
        </p:nvGraphicFramePr>
        <p:xfrm>
          <a:off x="271881" y="923330"/>
          <a:ext cx="11648235" cy="5776728"/>
        </p:xfrm>
        <a:graphic>
          <a:graphicData uri="http://schemas.openxmlformats.org/drawingml/2006/table">
            <a:tbl>
              <a:tblPr firstRow="1" firstCol="1" bandRow="1"/>
              <a:tblGrid>
                <a:gridCol w="7298243">
                  <a:extLst>
                    <a:ext uri="{9D8B030D-6E8A-4147-A177-3AD203B41FA5}">
                      <a16:colId xmlns:a16="http://schemas.microsoft.com/office/drawing/2014/main" val="1311992698"/>
                    </a:ext>
                  </a:extLst>
                </a:gridCol>
                <a:gridCol w="4349992">
                  <a:extLst>
                    <a:ext uri="{9D8B030D-6E8A-4147-A177-3AD203B41FA5}">
                      <a16:colId xmlns:a16="http://schemas.microsoft.com/office/drawing/2014/main" val="2804257037"/>
                    </a:ext>
                  </a:extLst>
                </a:gridCol>
              </a:tblGrid>
              <a:tr h="3414964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endParaRPr kumimoji="0" lang="en-GB" altLang="zh-CN" sz="6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If a triangle is right angles then it must follow the rule of Pythagoras.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2200" b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+ b</a:t>
                      </a:r>
                      <a:r>
                        <a:rPr lang="en-GB" sz="2200" b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= c</a:t>
                      </a:r>
                      <a:r>
                        <a:rPr lang="en-GB" sz="2200" b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must be true for the triangle to be true. </a:t>
                      </a:r>
                      <a:endParaRPr lang="en-GB" sz="2200" b="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8058985"/>
                  </a:ext>
                </a:extLst>
              </a:tr>
              <a:tr h="2361764">
                <a:tc>
                  <a:txBody>
                    <a:bodyPr/>
                    <a:lstStyle/>
                    <a:p>
                      <a:pPr marL="183515" indent="-1803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r>
                        <a:rPr lang="en-GB" sz="2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Pythagoras Triples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marR="0" lvl="0" indent="-107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Pythagoras triples are whole numbers that work for                        a</a:t>
                      </a:r>
                      <a:r>
                        <a:rPr lang="en-GB" sz="2200" b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+ b</a:t>
                      </a:r>
                      <a:r>
                        <a:rPr lang="en-GB" sz="2200" b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= c</a:t>
                      </a:r>
                      <a:r>
                        <a:rPr lang="en-GB" sz="2200" b="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</a:t>
                      </a:r>
                    </a:p>
                    <a:p>
                      <a:pPr marL="14605" marR="0" lvl="0" indent="-107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kumimoji="0" lang="en-GB" sz="2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+ 24</a:t>
                      </a:r>
                      <a:r>
                        <a:rPr kumimoji="0" lang="en-GB" sz="2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= 30</a:t>
                      </a:r>
                      <a:r>
                        <a:rPr kumimoji="0" lang="en-GB" sz="2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marL="14605" marR="0" lvl="0" indent="-107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endParaRPr kumimoji="0" lang="en-GB" sz="22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6054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Comic Sans MS" panose="030F0702030302020204" pitchFamily="66" charset="0"/>
              </a:rPr>
              <a:t>More Pythagoras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C13D4-1EDE-4E68-8701-2F195159F7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64"/>
          <a:stretch/>
        </p:blipFill>
        <p:spPr>
          <a:xfrm>
            <a:off x="818023" y="1026269"/>
            <a:ext cx="6087081" cy="323931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565F265-9253-4863-8D85-563E8669F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007351"/>
              </p:ext>
            </p:extLst>
          </p:nvPr>
        </p:nvGraphicFramePr>
        <p:xfrm>
          <a:off x="633154" y="4954913"/>
          <a:ext cx="6560127" cy="1524000"/>
        </p:xfrm>
        <a:graphic>
          <a:graphicData uri="http://schemas.openxmlformats.org/drawingml/2006/table">
            <a:tbl>
              <a:tblPr/>
              <a:tblGrid>
                <a:gridCol w="2186709">
                  <a:extLst>
                    <a:ext uri="{9D8B030D-6E8A-4147-A177-3AD203B41FA5}">
                      <a16:colId xmlns:a16="http://schemas.microsoft.com/office/drawing/2014/main" val="1853600472"/>
                    </a:ext>
                  </a:extLst>
                </a:gridCol>
                <a:gridCol w="2186709">
                  <a:extLst>
                    <a:ext uri="{9D8B030D-6E8A-4147-A177-3AD203B41FA5}">
                      <a16:colId xmlns:a16="http://schemas.microsoft.com/office/drawing/2014/main" val="2532977235"/>
                    </a:ext>
                  </a:extLst>
                </a:gridCol>
                <a:gridCol w="2186709">
                  <a:extLst>
                    <a:ext uri="{9D8B030D-6E8A-4147-A177-3AD203B41FA5}">
                      <a16:colId xmlns:a16="http://schemas.microsoft.com/office/drawing/2014/main" val="2353133133"/>
                    </a:ext>
                  </a:extLst>
                </a:gridCol>
              </a:tblGrid>
              <a:tr h="282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131277"/>
                  </a:ext>
                </a:extLst>
              </a:tr>
              <a:tr h="2825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GB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941991"/>
                  </a:ext>
                </a:extLst>
              </a:tr>
              <a:tr h="2825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GB" sz="2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121152"/>
                  </a:ext>
                </a:extLst>
              </a:tr>
              <a:tr h="2825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798920"/>
                  </a:ext>
                </a:extLst>
              </a:tr>
              <a:tr h="2825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624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122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109857"/>
              </p:ext>
            </p:extLst>
          </p:nvPr>
        </p:nvGraphicFramePr>
        <p:xfrm>
          <a:off x="288840" y="997526"/>
          <a:ext cx="11731363" cy="5763491"/>
        </p:xfrm>
        <a:graphic>
          <a:graphicData uri="http://schemas.openxmlformats.org/drawingml/2006/table">
            <a:tbl>
              <a:tblPr firstRow="1" firstCol="1" bandRow="1"/>
              <a:tblGrid>
                <a:gridCol w="5905026">
                  <a:extLst>
                    <a:ext uri="{9D8B030D-6E8A-4147-A177-3AD203B41FA5}">
                      <a16:colId xmlns:a16="http://schemas.microsoft.com/office/drawing/2014/main" val="1311992698"/>
                    </a:ext>
                  </a:extLst>
                </a:gridCol>
                <a:gridCol w="5826337">
                  <a:extLst>
                    <a:ext uri="{9D8B030D-6E8A-4147-A177-3AD203B41FA5}">
                      <a16:colId xmlns:a16="http://schemas.microsoft.com/office/drawing/2014/main" val="2804257037"/>
                    </a:ext>
                  </a:extLst>
                </a:gridCol>
              </a:tblGrid>
              <a:tr h="1137268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Surface Area is the area </a:t>
                      </a:r>
                    </a:p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that covers a 3D shape.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Calculate the area of each face and add the 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5827614"/>
                  </a:ext>
                </a:extLst>
              </a:tr>
              <a:tr h="2274536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endParaRPr kumimoji="0" lang="en-GB" altLang="zh-CN" sz="6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 and bottom = (6 x 5) x 2 = 60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Front and back = (4 x 5) x 2 = 40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Side and Side = (6 x 4) x 2 = 48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= 60 + 40 + 48 = 148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8058985"/>
                  </a:ext>
                </a:extLst>
              </a:tr>
              <a:tr h="2351687">
                <a:tc>
                  <a:txBody>
                    <a:bodyPr/>
                    <a:lstStyle/>
                    <a:p>
                      <a:pPr marL="183515" indent="-1803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endParaRPr lang="en-GB" sz="40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marR="0" lvl="0" indent="-107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Two triangles = (½ x 8 x 6) x 2 = 48</a:t>
                      </a:r>
                    </a:p>
                    <a:p>
                      <a:pPr marL="14605" marR="0" lvl="0" indent="-107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Back = 8 x 10 = 80</a:t>
                      </a:r>
                    </a:p>
                    <a:p>
                      <a:pPr marL="14605" marR="0" lvl="0" indent="-107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Front = 10 x 10 = 100</a:t>
                      </a:r>
                    </a:p>
                    <a:p>
                      <a:pPr marL="14605" marR="0" lvl="0" indent="-107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Bottom = 6 x 10 = 60</a:t>
                      </a:r>
                    </a:p>
                    <a:p>
                      <a:pPr marL="14605" marR="0" lvl="0" indent="-1079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= 48 + 80 + 100 + 60 = 288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6054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Comic Sans MS" panose="030F0702030302020204" pitchFamily="66" charset="0"/>
              </a:rPr>
              <a:t>Surface Area - Prisms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CCD45D-6836-4765-BFF4-ED6246FB5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238"/>
          <a:stretch/>
        </p:blipFill>
        <p:spPr>
          <a:xfrm>
            <a:off x="958470" y="2222270"/>
            <a:ext cx="4198450" cy="20962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E3EFF7-10CF-4FD0-B503-51765E26D0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58" b="13680"/>
          <a:stretch/>
        </p:blipFill>
        <p:spPr>
          <a:xfrm>
            <a:off x="836550" y="4528726"/>
            <a:ext cx="4678241" cy="214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5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19852"/>
              </p:ext>
            </p:extLst>
          </p:nvPr>
        </p:nvGraphicFramePr>
        <p:xfrm>
          <a:off x="250047" y="781397"/>
          <a:ext cx="11731363" cy="6034041"/>
        </p:xfrm>
        <a:graphic>
          <a:graphicData uri="http://schemas.openxmlformats.org/drawingml/2006/table">
            <a:tbl>
              <a:tblPr firstRow="1" firstCol="1" bandRow="1"/>
              <a:tblGrid>
                <a:gridCol w="5905026">
                  <a:extLst>
                    <a:ext uri="{9D8B030D-6E8A-4147-A177-3AD203B41FA5}">
                      <a16:colId xmlns:a16="http://schemas.microsoft.com/office/drawing/2014/main" val="1311992698"/>
                    </a:ext>
                  </a:extLst>
                </a:gridCol>
                <a:gridCol w="5826337">
                  <a:extLst>
                    <a:ext uri="{9D8B030D-6E8A-4147-A177-3AD203B41FA5}">
                      <a16:colId xmlns:a16="http://schemas.microsoft.com/office/drawing/2014/main" val="2804257037"/>
                    </a:ext>
                  </a:extLst>
                </a:gridCol>
              </a:tblGrid>
              <a:tr h="1623752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US" sz="3200" b="0" i="0" u="none" strike="noStrike" dirty="0">
                          <a:effectLst/>
                          <a:latin typeface="Arial" panose="020B0604020202020204" pitchFamily="34" charset="0"/>
                        </a:rPr>
                        <a:t>Volume of a Prism</a:t>
                      </a:r>
                    </a:p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US" sz="3200" b="0" i="0" u="none" strike="noStrike" dirty="0">
                          <a:effectLst/>
                          <a:latin typeface="Arial" panose="020B0604020202020204" pitchFamily="34" charset="0"/>
                        </a:rPr>
                        <a:t>= </a:t>
                      </a:r>
                      <a:r>
                        <a:rPr lang="en-US" sz="3200" b="0" dirty="0"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3200" b="0" i="0" u="none" strike="noStrike" dirty="0">
                          <a:effectLst/>
                          <a:latin typeface="Arial" panose="020B0604020202020204" pitchFamily="34" charset="0"/>
                        </a:rPr>
                        <a:t>ross </a:t>
                      </a:r>
                      <a:r>
                        <a:rPr lang="en-US" sz="3200" b="0" dirty="0">
                          <a:latin typeface="Arial" panose="020B0604020202020204" pitchFamily="34" charset="0"/>
                        </a:rPr>
                        <a:t>s</a:t>
                      </a:r>
                      <a:r>
                        <a:rPr lang="en-US" sz="3200" b="0" i="0" u="none" strike="noStrike" dirty="0">
                          <a:effectLst/>
                          <a:latin typeface="Arial" panose="020B0604020202020204" pitchFamily="34" charset="0"/>
                        </a:rPr>
                        <a:t>ectional area</a:t>
                      </a:r>
                      <a:r>
                        <a:rPr lang="en-US" sz="3200" b="0" dirty="0"/>
                        <a:t> </a:t>
                      </a:r>
                      <a:r>
                        <a:rPr lang="en-US" sz="3200" b="0" dirty="0">
                          <a:latin typeface="Arial" panose="020B0604020202020204" pitchFamily="34" charset="0"/>
                        </a:rPr>
                        <a:t>x l</a:t>
                      </a:r>
                      <a:r>
                        <a:rPr lang="en-US" sz="3200" b="0" i="0" u="none" strike="noStrike" dirty="0">
                          <a:effectLst/>
                          <a:latin typeface="Arial" panose="020B0604020202020204" pitchFamily="34" charset="0"/>
                        </a:rPr>
                        <a:t>ength</a:t>
                      </a:r>
                      <a:r>
                        <a:rPr lang="en-US" sz="3200" b="0" dirty="0"/>
                        <a:t> </a:t>
                      </a:r>
                      <a:endParaRPr lang="en-GB" sz="3200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endParaRPr lang="en-GB" sz="32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5827614"/>
                  </a:ext>
                </a:extLst>
              </a:tr>
              <a:tr h="1606753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endParaRPr kumimoji="0" lang="en-GB" altLang="zh-CN" sz="6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Always give the units with your final answer.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8058985"/>
                  </a:ext>
                </a:extLst>
              </a:tr>
              <a:tr h="1441247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endParaRPr kumimoji="0" lang="en-GB" altLang="zh-CN" sz="6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Make sure all the units are the same. 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If not then convert then all to the same unit.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1820541"/>
                  </a:ext>
                </a:extLst>
              </a:tr>
              <a:tr h="1362289">
                <a:tc>
                  <a:txBody>
                    <a:bodyPr/>
                    <a:lstStyle/>
                    <a:p>
                      <a:pPr marL="183515" indent="-1803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endParaRPr lang="en-GB" sz="40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You do not have to use all measurements given. 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Only use the ones you need.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6054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Comic Sans MS" panose="030F0702030302020204" pitchFamily="66" charset="0"/>
              </a:rPr>
              <a:t>Volume- Prisms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61314-DA07-46BB-BB3B-C3CF457BF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111" y="850669"/>
            <a:ext cx="5310114" cy="15011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E98566-3943-4BB2-B450-F7DE0F0DC8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95" t="28064" r="4804" b="11251"/>
          <a:stretch/>
        </p:blipFill>
        <p:spPr>
          <a:xfrm>
            <a:off x="1510666" y="4045529"/>
            <a:ext cx="3443721" cy="13496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841D13-BCE4-4DFB-83C8-95DEAC684F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04" t="26562" r="14094" b="9559"/>
          <a:stretch/>
        </p:blipFill>
        <p:spPr>
          <a:xfrm>
            <a:off x="1424247" y="2431298"/>
            <a:ext cx="3153295" cy="14927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4FB512-A6AA-4369-A94B-C752E1D025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547" b="7943"/>
          <a:stretch/>
        </p:blipFill>
        <p:spPr>
          <a:xfrm>
            <a:off x="1202442" y="5516661"/>
            <a:ext cx="3596904" cy="12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0075265"/>
                  </p:ext>
                </p:extLst>
              </p:nvPr>
            </p:nvGraphicFramePr>
            <p:xfrm>
              <a:off x="338717" y="836814"/>
              <a:ext cx="11653991" cy="593933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435858">
                      <a:extLst>
                        <a:ext uri="{9D8B030D-6E8A-4147-A177-3AD203B41FA5}">
                          <a16:colId xmlns:a16="http://schemas.microsoft.com/office/drawing/2014/main" val="1311992698"/>
                        </a:ext>
                      </a:extLst>
                    </a:gridCol>
                    <a:gridCol w="6218133">
                      <a:extLst>
                        <a:ext uri="{9D8B030D-6E8A-4147-A177-3AD203B41FA5}">
                          <a16:colId xmlns:a16="http://schemas.microsoft.com/office/drawing/2014/main" val="2804257037"/>
                        </a:ext>
                      </a:extLst>
                    </a:gridCol>
                  </a:tblGrid>
                  <a:tr h="753688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altLang="zh-CN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You need to remember </a:t>
                          </a:r>
                        </a:p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GB" altLang="zh-CN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CN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1 </m:t>
                                    </m:r>
                                    <m:r>
                                      <a:rPr kumimoji="0" lang="en-US" altLang="zh-CN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𝑐𝑚</m:t>
                                    </m:r>
                                  </m:e>
                                  <m:sup>
                                    <m:r>
                                      <a:rPr kumimoji="0" lang="en-US" altLang="zh-CN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kumimoji="0" lang="en-US" altLang="zh-CN" sz="2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=1</m:t>
                                </m:r>
                                <m:r>
                                  <a:rPr kumimoji="0" lang="en-US" altLang="zh-CN" sz="2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𝑚𝑙</m:t>
                                </m:r>
                              </m:oMath>
                            </m:oMathPara>
                          </a14:m>
                          <a:endParaRPr kumimoji="0" lang="en-US" altLang="zh-CN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altLang="zh-CN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1000</a:t>
                          </a:r>
                          <a:r>
                            <a:rPr kumimoji="0" lang="en-GB" altLang="zh-CN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ml = </a:t>
                          </a:r>
                          <a:r>
                            <a:rPr kumimoji="0" lang="en-GB" altLang="zh-CN" sz="2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kumimoji="0" lang="en-GB" altLang="zh-CN" sz="28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litres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Capacity is how much liquid a 3D shape can contain.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83227601"/>
                      </a:ext>
                    </a:extLst>
                  </a:tr>
                  <a:tr h="2252217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endParaRPr kumimoji="0" lang="en-GB" altLang="zh-CN" sz="6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First calculate the volume of the cuboid </a:t>
                          </a:r>
                        </a:p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then convert to </a:t>
                          </a:r>
                          <a:r>
                            <a:rPr lang="en-GB" sz="2200" b="0" i="1" baseline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ml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by changing the units </a:t>
                          </a:r>
                        </a:p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then convert to litres by dividing by 1000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95827614"/>
                      </a:ext>
                    </a:extLst>
                  </a:tr>
                  <a:tr h="2330760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endParaRPr kumimoji="0" lang="en-GB" altLang="zh-CN" sz="6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Make sure all measurements are in the same unit.</a:t>
                          </a:r>
                        </a:p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4cm  0.1m 2cm become 4cm 10cm 2cm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18205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0075265"/>
                  </p:ext>
                </p:extLst>
              </p:nvPr>
            </p:nvGraphicFramePr>
            <p:xfrm>
              <a:off x="338717" y="836814"/>
              <a:ext cx="11653991" cy="593933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435858">
                      <a:extLst>
                        <a:ext uri="{9D8B030D-6E8A-4147-A177-3AD203B41FA5}">
                          <a16:colId xmlns:a16="http://schemas.microsoft.com/office/drawing/2014/main" val="1311992698"/>
                        </a:ext>
                      </a:extLst>
                    </a:gridCol>
                    <a:gridCol w="6218133">
                      <a:extLst>
                        <a:ext uri="{9D8B030D-6E8A-4147-A177-3AD203B41FA5}">
                          <a16:colId xmlns:a16="http://schemas.microsoft.com/office/drawing/2014/main" val="2804257037"/>
                        </a:ext>
                      </a:extLst>
                    </a:gridCol>
                  </a:tblGrid>
                  <a:tr h="1356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" t="-7623" r="-114686" b="-3381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Capacity is how much liquid a 3D shape can contain.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83227601"/>
                      </a:ext>
                    </a:extLst>
                  </a:tr>
                  <a:tr h="2252217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endParaRPr kumimoji="0" lang="en-GB" altLang="zh-CN" sz="6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First calculate the volume of the cuboid </a:t>
                          </a:r>
                        </a:p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then convert to </a:t>
                          </a:r>
                          <a:r>
                            <a:rPr lang="en-GB" sz="2200" b="0" i="1" baseline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ml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by changing the units </a:t>
                          </a:r>
                        </a:p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then convert to litres by dividing by 1000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95827614"/>
                      </a:ext>
                    </a:extLst>
                  </a:tr>
                  <a:tr h="2330760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endParaRPr kumimoji="0" lang="en-GB" altLang="zh-CN" sz="6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Make sure all measurements are in the same unit.</a:t>
                          </a:r>
                        </a:p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4cm  0.1m 2cm become 4cm 10cm 2cm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18205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914735" y="0"/>
            <a:ext cx="10479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Comic Sans MS" panose="030F0702030302020204" pitchFamily="66" charset="0"/>
              </a:rPr>
              <a:t>Volume - Capacity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D08E7-6C75-43DB-93E3-6A1956FEB5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25"/>
          <a:stretch/>
        </p:blipFill>
        <p:spPr>
          <a:xfrm>
            <a:off x="1197675" y="2293620"/>
            <a:ext cx="3863439" cy="20689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7F87CD-990E-4A12-A5E8-9519E344CE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364"/>
          <a:stretch/>
        </p:blipFill>
        <p:spPr>
          <a:xfrm>
            <a:off x="1197674" y="4513985"/>
            <a:ext cx="3863439" cy="219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81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8145583"/>
                  </p:ext>
                </p:extLst>
              </p:nvPr>
            </p:nvGraphicFramePr>
            <p:xfrm>
              <a:off x="213692" y="743670"/>
              <a:ext cx="11764614" cy="605059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6746832">
                      <a:extLst>
                        <a:ext uri="{9D8B030D-6E8A-4147-A177-3AD203B41FA5}">
                          <a16:colId xmlns:a16="http://schemas.microsoft.com/office/drawing/2014/main" val="1311992698"/>
                        </a:ext>
                      </a:extLst>
                    </a:gridCol>
                    <a:gridCol w="5017782">
                      <a:extLst>
                        <a:ext uri="{9D8B030D-6E8A-4147-A177-3AD203B41FA5}">
                          <a16:colId xmlns:a16="http://schemas.microsoft.com/office/drawing/2014/main" val="2804257037"/>
                        </a:ext>
                      </a:extLst>
                    </a:gridCol>
                  </a:tblGrid>
                  <a:tr h="12070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</a:rPr>
                            <a:t>Circumference = </a:t>
                          </a:r>
                          <a14:m>
                            <m:oMath xmlns:m="http://schemas.openxmlformats.org/officeDocument/2006/math">
                              <m:r>
                                <a:rPr lang="el-GR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el-GR" sz="36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3600" b="0" dirty="0">
                              <a:solidFill>
                                <a:schemeClr val="tx1"/>
                              </a:solidFill>
                            </a:rPr>
                            <a:t>x diameter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Circumference is the perimeter of a circle.</a:t>
                          </a:r>
                        </a:p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 = 2</a:t>
                          </a:r>
                          <a14:m>
                            <m:oMath xmlns:m="http://schemas.openxmlformats.org/officeDocument/2006/math">
                              <m:r>
                                <a:rPr lang="el-G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r is also the formula because diameter is 2 x radius.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95827614"/>
                      </a:ext>
                    </a:extLst>
                  </a:tr>
                  <a:tr h="1657004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altLang="zh-CN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What is the circumference? </a:t>
                          </a:r>
                          <a:r>
                            <a:rPr kumimoji="0" lang="en-GB" altLang="zh-CN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Give answer to 1 </a:t>
                          </a:r>
                          <a:r>
                            <a:rPr kumimoji="0" lang="en-GB" altLang="zh-CN" sz="2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dp</a:t>
                          </a:r>
                          <a:endParaRPr kumimoji="0" lang="en-GB" altLang="zh-CN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Make sure you use the diameter                   (or radius x 2)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98058985"/>
                      </a:ext>
                    </a:extLst>
                  </a:tr>
                  <a:tr h="1601254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altLang="zh-C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Times New Roman" panose="02020603050405020304" pitchFamily="18" charset="0"/>
                            </a:rPr>
                            <a:t>What is the circumference? </a:t>
                          </a:r>
                          <a:r>
                            <a:rPr kumimoji="0" lang="en-GB" altLang="zh-CN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Times New Roman" panose="02020603050405020304" pitchFamily="18" charset="0"/>
                            </a:rPr>
                            <a:t>Give your answer in terms of </a:t>
                          </a:r>
                          <a14:m>
                            <m:oMath xmlns:m="http://schemas.openxmlformats.org/officeDocument/2006/math">
                              <m:r>
                                <a:rPr kumimoji="0" lang="el-G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</m:oMath>
                          </a14:m>
                          <a:endParaRPr kumimoji="0" lang="en-GB" altLang="zh-CN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endParaRPr kumimoji="0" lang="en-GB" altLang="zh-CN" sz="6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If you are asked to give your answer in terms of </a:t>
                          </a:r>
                          <a14:m>
                            <m:oMath xmlns:m="http://schemas.openxmlformats.org/officeDocument/2006/math">
                              <m:r>
                                <a:rPr lang="el-G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then you don’t need to use your calculator (so it is a good thing).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1820541"/>
                      </a:ext>
                    </a:extLst>
                  </a:tr>
                  <a:tr h="1585291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altLang="zh-C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Times New Roman" panose="02020603050405020304" pitchFamily="18" charset="0"/>
                            </a:rPr>
                            <a:t>What is the diameter? </a:t>
                          </a:r>
                          <a:r>
                            <a:rPr kumimoji="0" lang="en-GB" altLang="zh-C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Times New Roman" panose="02020603050405020304" pitchFamily="18" charset="0"/>
                            </a:rPr>
                            <a:t>Give answer to 1 </a:t>
                          </a:r>
                          <a:r>
                            <a:rPr kumimoji="0" lang="en-GB" altLang="zh-CN" sz="20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Times New Roman" panose="02020603050405020304" pitchFamily="18" charset="0"/>
                            </a:rPr>
                            <a:t>dp</a:t>
                          </a:r>
                          <a:endParaRPr kumimoji="0" lang="en-GB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marL="183515" indent="-180340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844550" algn="l"/>
                            </a:tabLst>
                          </a:pPr>
                          <a:endParaRPr lang="en-GB" sz="400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Diameter = Circumference ÷ </a:t>
                          </a:r>
                          <a14:m>
                            <m:oMath xmlns:m="http://schemas.openxmlformats.org/officeDocument/2006/math">
                              <m:r>
                                <a:rPr lang="el-G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GB" sz="2200" b="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Watch out if you are asked for the radius. Just half the diameter.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536054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8145583"/>
                  </p:ext>
                </p:extLst>
              </p:nvPr>
            </p:nvGraphicFramePr>
            <p:xfrm>
              <a:off x="213692" y="743670"/>
              <a:ext cx="11764614" cy="605059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6746832">
                      <a:extLst>
                        <a:ext uri="{9D8B030D-6E8A-4147-A177-3AD203B41FA5}">
                          <a16:colId xmlns:a16="http://schemas.microsoft.com/office/drawing/2014/main" val="1311992698"/>
                        </a:ext>
                      </a:extLst>
                    </a:gridCol>
                    <a:gridCol w="5017782">
                      <a:extLst>
                        <a:ext uri="{9D8B030D-6E8A-4147-A177-3AD203B41FA5}">
                          <a16:colId xmlns:a16="http://schemas.microsoft.com/office/drawing/2014/main" val="2804257037"/>
                        </a:ext>
                      </a:extLst>
                    </a:gridCol>
                  </a:tblGrid>
                  <a:tr h="12070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0" t="-5556" r="-74616" b="-4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34629" t="-5556" r="-365" b="-4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5827614"/>
                      </a:ext>
                    </a:extLst>
                  </a:tr>
                  <a:tr h="1657004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altLang="zh-CN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What is the circumference? </a:t>
                          </a:r>
                          <a:r>
                            <a:rPr kumimoji="0" lang="en-GB" altLang="zh-CN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Give answer to 1 </a:t>
                          </a:r>
                          <a:r>
                            <a:rPr kumimoji="0" lang="en-GB" altLang="zh-CN" sz="2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dp</a:t>
                          </a:r>
                          <a:endParaRPr kumimoji="0" lang="en-GB" altLang="zh-CN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Make sure you use the diameter                   (or radius x 2)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98058985"/>
                      </a:ext>
                    </a:extLst>
                  </a:tr>
                  <a:tr h="16012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0" t="-183270" r="-74616" b="-996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34629" t="-183270" r="-365" b="-996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820541"/>
                      </a:ext>
                    </a:extLst>
                  </a:tr>
                  <a:tr h="1585291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altLang="zh-C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Times New Roman" panose="02020603050405020304" pitchFamily="18" charset="0"/>
                            </a:rPr>
                            <a:t>What is the diameter? </a:t>
                          </a:r>
                          <a:r>
                            <a:rPr kumimoji="0" lang="en-GB" altLang="zh-CN" sz="2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Times New Roman" panose="02020603050405020304" pitchFamily="18" charset="0"/>
                            </a:rPr>
                            <a:t>Give answer to 1 </a:t>
                          </a:r>
                          <a:r>
                            <a:rPr kumimoji="0" lang="en-GB" altLang="zh-CN" sz="20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Times New Roman" panose="02020603050405020304" pitchFamily="18" charset="0"/>
                            </a:rPr>
                            <a:t>dp</a:t>
                          </a:r>
                          <a:endParaRPr kumimoji="0" lang="en-GB" altLang="zh-CN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marL="183515" indent="-180340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844550" algn="l"/>
                            </a:tabLst>
                          </a:pPr>
                          <a:endParaRPr lang="en-GB" sz="400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4629" t="-286538" r="-365" b="-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36054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omic Sans MS" panose="030F0702030302020204" pitchFamily="66" charset="0"/>
              </a:rPr>
              <a:t>Circles – Circumference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36B060-80B3-48FB-84BC-0ED4253E4B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593" r="6004" b="3968"/>
          <a:stretch/>
        </p:blipFill>
        <p:spPr>
          <a:xfrm>
            <a:off x="2083996" y="2326612"/>
            <a:ext cx="3196630" cy="1156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64B17E-1769-4175-831B-276A646EBA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204" b="3580"/>
          <a:stretch/>
        </p:blipFill>
        <p:spPr>
          <a:xfrm>
            <a:off x="2166584" y="4015603"/>
            <a:ext cx="3303641" cy="11561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A77583-20AC-4F7C-8053-BCF9D05316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426" b="2592"/>
          <a:stretch/>
        </p:blipFill>
        <p:spPr>
          <a:xfrm>
            <a:off x="2238901" y="5558410"/>
            <a:ext cx="3231323" cy="11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30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687568"/>
              </p:ext>
            </p:extLst>
          </p:nvPr>
        </p:nvGraphicFramePr>
        <p:xfrm>
          <a:off x="211255" y="831272"/>
          <a:ext cx="11720279" cy="5841080"/>
        </p:xfrm>
        <a:graphic>
          <a:graphicData uri="http://schemas.openxmlformats.org/drawingml/2006/table">
            <a:tbl>
              <a:tblPr firstRow="1" firstCol="1" bandRow="1"/>
              <a:tblGrid>
                <a:gridCol w="7419829">
                  <a:extLst>
                    <a:ext uri="{9D8B030D-6E8A-4147-A177-3AD203B41FA5}">
                      <a16:colId xmlns:a16="http://schemas.microsoft.com/office/drawing/2014/main" val="1311992698"/>
                    </a:ext>
                  </a:extLst>
                </a:gridCol>
                <a:gridCol w="4300450">
                  <a:extLst>
                    <a:ext uri="{9D8B030D-6E8A-4147-A177-3AD203B41FA5}">
                      <a16:colId xmlns:a16="http://schemas.microsoft.com/office/drawing/2014/main" val="2804257037"/>
                    </a:ext>
                  </a:extLst>
                </a:gridCol>
              </a:tblGrid>
              <a:tr h="1460270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endParaRPr kumimoji="0" lang="en-GB" altLang="zh-CN" sz="6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Theta represents the angle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5827614"/>
                  </a:ext>
                </a:extLst>
              </a:tr>
              <a:tr h="1460270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Find the length of the arc. Give your answer to 1dp</a:t>
                      </a:r>
                    </a:p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endParaRPr kumimoji="0" lang="en-GB" altLang="zh-CN" sz="6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endParaRPr lang="en-GB" sz="2200" b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1820541"/>
                  </a:ext>
                </a:extLst>
              </a:tr>
              <a:tr h="1460270">
                <a:tc>
                  <a:txBody>
                    <a:bodyPr/>
                    <a:lstStyle/>
                    <a:p>
                      <a:pPr marL="183515" indent="-1803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r>
                        <a:rPr lang="en-GB" sz="2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Find the perimeter of the sector. Give your answer to 1dp</a:t>
                      </a:r>
                    </a:p>
                    <a:p>
                      <a:pPr marL="183515" indent="-1803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endParaRPr lang="en-GB" sz="24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183515" indent="-180340" algn="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r>
                        <a:rPr lang="en-GB" sz="20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48.6cm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Radius + Radius + Arc</a:t>
                      </a:r>
                    </a:p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r>
                        <a:rPr lang="en-GB" sz="2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 + 18 + 12.6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605400"/>
                  </a:ext>
                </a:extLst>
              </a:tr>
              <a:tr h="1460270">
                <a:tc>
                  <a:txBody>
                    <a:bodyPr/>
                    <a:lstStyle/>
                    <a:p>
                      <a:pPr marL="183515" marR="0" lvl="0" indent="-18034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44550" algn="l"/>
                        </a:tabLst>
                        <a:defRPr/>
                      </a:pPr>
                      <a:r>
                        <a:rPr lang="en-GB" sz="2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Find the diameter of the sector. Give your answer to 1dp</a:t>
                      </a:r>
                    </a:p>
                    <a:p>
                      <a:pPr marL="183515" indent="-18034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44550" algn="l"/>
                        </a:tabLst>
                      </a:pPr>
                      <a:endParaRPr lang="en-GB" sz="40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indent="-10795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44550" algn="l"/>
                        </a:tabLst>
                      </a:pPr>
                      <a:endParaRPr lang="en-GB" sz="3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33162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Comic Sans MS" panose="030F0702030302020204" pitchFamily="66" charset="0"/>
              </a:rPr>
              <a:t>Circles – Arcs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A7E9FE-9A94-4802-9989-6F6A27940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64" b="10431"/>
          <a:stretch/>
        </p:blipFill>
        <p:spPr>
          <a:xfrm>
            <a:off x="1795284" y="862904"/>
            <a:ext cx="3541487" cy="13746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C70A82-B8B0-44B0-A761-6C86CAB2D4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74" t="51540" r="18400" b="17318"/>
          <a:stretch/>
        </p:blipFill>
        <p:spPr>
          <a:xfrm>
            <a:off x="4716393" y="4256834"/>
            <a:ext cx="1753422" cy="7523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D56365-12BA-4833-AE0A-0D44D02120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55" t="24802" r="4011" b="49896"/>
          <a:stretch/>
        </p:blipFill>
        <p:spPr>
          <a:xfrm>
            <a:off x="2001837" y="4270908"/>
            <a:ext cx="2655220" cy="7085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29AD2B-0A86-45E4-BEC0-70A6455D94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3" t="34204" r="65453" b="26041"/>
          <a:stretch/>
        </p:blipFill>
        <p:spPr>
          <a:xfrm>
            <a:off x="537556" y="4134966"/>
            <a:ext cx="1364531" cy="9961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EA94E62-0A29-42E1-9D44-5E2B39A1A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56" y="5579547"/>
            <a:ext cx="1880945" cy="11046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C16434-4634-4460-A1C5-54B58908E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7791" y="5770315"/>
            <a:ext cx="5026202" cy="85664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E186E7F-98A8-4F6E-9F91-5228835131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5248" y="5650546"/>
            <a:ext cx="3080306" cy="75236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F03A535-FB39-4755-8E29-3BCCB7E599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55" t="24802" r="4011" b="49896"/>
          <a:stretch/>
        </p:blipFill>
        <p:spPr>
          <a:xfrm>
            <a:off x="2228388" y="2711137"/>
            <a:ext cx="3459925" cy="92333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1B649AF-CF10-4D3D-B492-93DFA1E68E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3" t="34204" r="65453" b="26041"/>
          <a:stretch/>
        </p:blipFill>
        <p:spPr>
          <a:xfrm>
            <a:off x="537556" y="2674752"/>
            <a:ext cx="1364531" cy="9961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E80F3E1-EB78-4185-B2A9-AD98DC845D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5068" r="30122" b="56631"/>
          <a:stretch/>
        </p:blipFill>
        <p:spPr>
          <a:xfrm>
            <a:off x="7753003" y="1230361"/>
            <a:ext cx="372067" cy="5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28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2177393"/>
                  </p:ext>
                </p:extLst>
              </p:nvPr>
            </p:nvGraphicFramePr>
            <p:xfrm>
              <a:off x="255589" y="803562"/>
              <a:ext cx="11648236" cy="590757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6328091">
                      <a:extLst>
                        <a:ext uri="{9D8B030D-6E8A-4147-A177-3AD203B41FA5}">
                          <a16:colId xmlns:a16="http://schemas.microsoft.com/office/drawing/2014/main" val="1311992698"/>
                        </a:ext>
                      </a:extLst>
                    </a:gridCol>
                    <a:gridCol w="5320145">
                      <a:extLst>
                        <a:ext uri="{9D8B030D-6E8A-4147-A177-3AD203B41FA5}">
                          <a16:colId xmlns:a16="http://schemas.microsoft.com/office/drawing/2014/main" val="2804257037"/>
                        </a:ext>
                      </a:extLst>
                    </a:gridCol>
                  </a:tblGrid>
                  <a:tr h="9542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</a:rPr>
                            <a:t>Area = </a:t>
                          </a:r>
                          <a14:m>
                            <m:oMath xmlns:m="http://schemas.openxmlformats.org/officeDocument/2006/math">
                              <m:r>
                                <a:rPr lang="el-GR" sz="4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m:rPr>
                                  <m:nor/>
                                </m:rPr>
                                <a:rPr lang="en-GB" sz="4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GB" sz="4000" b="0" dirty="0">
                                  <a:solidFill>
                                    <a:schemeClr val="tx1"/>
                                  </a:solidFill>
                                </a:rPr>
                                <m:t>x</m:t>
                              </m:r>
                              <m:r>
                                <a:rPr lang="en-GB" sz="4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l-GR" sz="4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𝑟𝑎𝑑𝑖𝑢𝑠</m:t>
                                  </m:r>
                                </m:e>
                                <m:sup>
                                  <m:r>
                                    <a:rPr lang="en-GB" sz="4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4000" b="0" dirty="0">
                              <a:solidFill>
                                <a:schemeClr val="tx1"/>
                              </a:solidFill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r>
                                <a:rPr lang="el-GR" sz="40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l-GR" sz="4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GB" sz="4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4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Square the radius and then multiply by </a:t>
                          </a:r>
                          <a14:m>
                            <m:oMath xmlns:m="http://schemas.openxmlformats.org/officeDocument/2006/math">
                              <m:r>
                                <a:rPr lang="el-GR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endParaRPr lang="en-GB" sz="2200" b="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95827614"/>
                      </a:ext>
                    </a:extLst>
                  </a:tr>
                  <a:tr h="1761937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altLang="zh-CN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Find the area of the circle. Give your answer in terms of </a:t>
                          </a:r>
                          <a:r>
                            <a:rPr kumimoji="0" lang="zh-CN" altLang="en-GB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𝜋</a:t>
                          </a:r>
                          <a:endParaRPr kumimoji="0" lang="en-GB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Make sure you use the radius and not the diameter.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98058985"/>
                      </a:ext>
                    </a:extLst>
                  </a:tr>
                  <a:tr h="1690758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altLang="zh-CN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Times New Roman" panose="02020603050405020304" pitchFamily="18" charset="0"/>
                            </a:rPr>
                            <a:t>Find the area of the semi-circle. Give your answer in terms of </a:t>
                          </a:r>
                          <a:r>
                            <a:rPr kumimoji="0" lang="zh-CN" alt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Times New Roman" panose="02020603050405020304" pitchFamily="18" charset="0"/>
                            </a:rPr>
                            <a:t>𝜋</a:t>
                          </a:r>
                          <a:endParaRPr kumimoji="0" lang="en-GB" altLang="zh-CN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endParaRPr kumimoji="0" lang="en-GB" altLang="zh-CN" sz="6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kumimoji="0" lang="el-GR" sz="4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l-GR" sz="4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4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kumimoji="0" lang="en-US" sz="4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kumimoji="0" lang="el-GR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kumimoji="0" lang="el-G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kumimoji="0" lang="en-GB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200" b="1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1820541"/>
                      </a:ext>
                    </a:extLst>
                  </a:tr>
                  <a:tr h="1500650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altLang="zh-CN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Times New Roman" panose="02020603050405020304" pitchFamily="18" charset="0"/>
                            </a:rPr>
                            <a:t>Find the area of the quarter-circle. Give your answer in terms of </a:t>
                          </a:r>
                          <a:r>
                            <a:rPr kumimoji="0" lang="zh-CN" alt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Times New Roman" panose="02020603050405020304" pitchFamily="18" charset="0"/>
                            </a:rPr>
                            <a:t>𝜋</a:t>
                          </a:r>
                          <a:endParaRPr kumimoji="0" lang="en-GB" altLang="zh-CN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marL="183515" indent="-180340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844550" algn="l"/>
                            </a:tabLst>
                          </a:pPr>
                          <a:endParaRPr lang="en-GB" sz="400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kumimoji="0" lang="el-GR" sz="4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kumimoji="0" lang="el-GR" sz="4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4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kumimoji="0" lang="en-US" sz="4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kumimoji="0" lang="el-GR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kumimoji="0" lang="el-GR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GB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kumimoji="0" lang="en-GB" sz="4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20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536054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2177393"/>
                  </p:ext>
                </p:extLst>
              </p:nvPr>
            </p:nvGraphicFramePr>
            <p:xfrm>
              <a:off x="255589" y="803562"/>
              <a:ext cx="11648236" cy="590757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6328091">
                      <a:extLst>
                        <a:ext uri="{9D8B030D-6E8A-4147-A177-3AD203B41FA5}">
                          <a16:colId xmlns:a16="http://schemas.microsoft.com/office/drawing/2014/main" val="1311992698"/>
                        </a:ext>
                      </a:extLst>
                    </a:gridCol>
                    <a:gridCol w="5320145">
                      <a:extLst>
                        <a:ext uri="{9D8B030D-6E8A-4147-A177-3AD203B41FA5}">
                          <a16:colId xmlns:a16="http://schemas.microsoft.com/office/drawing/2014/main" val="2804257037"/>
                        </a:ext>
                      </a:extLst>
                    </a:gridCol>
                  </a:tblGrid>
                  <a:tr h="9542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6" t="-637" r="-84216" b="-519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9129" t="-637" r="-229" b="-5191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5827614"/>
                      </a:ext>
                    </a:extLst>
                  </a:tr>
                  <a:tr h="1761937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altLang="zh-CN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Find the area of the circle. Give your answer in terms of </a:t>
                          </a:r>
                          <a:r>
                            <a:rPr kumimoji="0" lang="zh-CN" altLang="en-GB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𝜋</a:t>
                          </a:r>
                          <a:endParaRPr kumimoji="0" lang="en-GB" altLang="zh-CN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Make sure you use the radius and not the diameter.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98058985"/>
                      </a:ext>
                    </a:extLst>
                  </a:tr>
                  <a:tr h="1690758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altLang="zh-CN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Times New Roman" panose="02020603050405020304" pitchFamily="18" charset="0"/>
                            </a:rPr>
                            <a:t>Find the area of the semi-circle. Give your answer in terms of </a:t>
                          </a:r>
                          <a:r>
                            <a:rPr kumimoji="0" lang="zh-CN" alt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Times New Roman" panose="02020603050405020304" pitchFamily="18" charset="0"/>
                            </a:rPr>
                            <a:t>𝜋</a:t>
                          </a:r>
                          <a:endParaRPr kumimoji="0" lang="en-GB" altLang="zh-CN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endParaRPr kumimoji="0" lang="en-GB" altLang="zh-CN" sz="6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19129" t="-160791" r="-229" b="-892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820541"/>
                      </a:ext>
                    </a:extLst>
                  </a:tr>
                  <a:tr h="1500650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altLang="zh-CN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Times New Roman" panose="02020603050405020304" pitchFamily="18" charset="0"/>
                            </a:rPr>
                            <a:t>Find the area of the quarter-circle. Give your answer in terms of </a:t>
                          </a:r>
                          <a:r>
                            <a:rPr kumimoji="0" lang="zh-CN" alt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Times New Roman" panose="02020603050405020304" pitchFamily="18" charset="0"/>
                            </a:rPr>
                            <a:t>𝜋</a:t>
                          </a:r>
                          <a:endParaRPr kumimoji="0" lang="en-GB" altLang="zh-CN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marL="183515" indent="-180340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844550" algn="l"/>
                            </a:tabLst>
                          </a:pPr>
                          <a:endParaRPr lang="en-GB" sz="400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9129" t="-294715" r="-229" b="-8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36054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0" y="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Comic Sans MS" panose="030F0702030302020204" pitchFamily="66" charset="0"/>
              </a:rPr>
              <a:t>Circles – Areas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C5DF53-06A9-4D66-97CA-163278DEC2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21" t="34807" r="13822" b="6446"/>
          <a:stretch/>
        </p:blipFill>
        <p:spPr>
          <a:xfrm>
            <a:off x="1909155" y="2103513"/>
            <a:ext cx="2682242" cy="12082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AB4545-E73F-40AB-9FC3-7308BD6766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58" t="37490" r="5550" b="10636"/>
          <a:stretch/>
        </p:blipFill>
        <p:spPr>
          <a:xfrm>
            <a:off x="1909155" y="3885977"/>
            <a:ext cx="3261361" cy="11196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AAD792-9D5F-4338-8D55-B623BB91AB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03" t="33071" r="4913" b="6005"/>
          <a:stretch/>
        </p:blipFill>
        <p:spPr>
          <a:xfrm>
            <a:off x="2078181" y="5509507"/>
            <a:ext cx="2953790" cy="117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6596222"/>
                  </p:ext>
                </p:extLst>
              </p:nvPr>
            </p:nvGraphicFramePr>
            <p:xfrm>
              <a:off x="410761" y="858981"/>
              <a:ext cx="11454272" cy="589811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6843479">
                      <a:extLst>
                        <a:ext uri="{9D8B030D-6E8A-4147-A177-3AD203B41FA5}">
                          <a16:colId xmlns:a16="http://schemas.microsoft.com/office/drawing/2014/main" val="1311992698"/>
                        </a:ext>
                      </a:extLst>
                    </a:gridCol>
                    <a:gridCol w="4610793">
                      <a:extLst>
                        <a:ext uri="{9D8B030D-6E8A-4147-A177-3AD203B41FA5}">
                          <a16:colId xmlns:a16="http://schemas.microsoft.com/office/drawing/2014/main" val="2804257037"/>
                        </a:ext>
                      </a:extLst>
                    </a:gridCol>
                  </a:tblGrid>
                  <a:tr h="2056015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endParaRPr kumimoji="0" lang="en-GB" altLang="zh-CN" sz="6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marR="0" lvl="0" indent="-10795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Theta represents the angle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95827614"/>
                      </a:ext>
                    </a:extLst>
                  </a:tr>
                  <a:tr h="1623753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Find the area of the sector. Give your answer to 1dp</a:t>
                          </a:r>
                        </a:p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endParaRPr kumimoji="0" lang="en-GB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  <a:p>
                          <a:pPr marL="183515" marR="0" lvl="0" indent="-18034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lang="en-GB" sz="2400" dirty="0">
                              <a:solidFill>
                                <a:schemeClr val="tx1"/>
                              </a:solidFill>
                            </a:rPr>
                            <a:t>Area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400" b="0" i="0" dirty="0" smtClean="0">
                                      <a:solidFill>
                                        <a:schemeClr val="tx1"/>
                                      </a:solidFill>
                                      <a:latin typeface="Times New Roman" pitchFamily="18" charset="0"/>
                                      <a:cs typeface="Times New Roman" pitchFamily="18" charset="0"/>
                                    </a:rPr>
                                    <m:t>60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40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360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l-GR" sz="2400" i="1" dirty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π</m:t>
                              </m:r>
                              <m:r>
                                <m:rPr>
                                  <m:nor/>
                                </m:rPr>
                                <a:rPr lang="en-GB" sz="2400" i="1" dirty="0" smtClean="0">
                                  <a:solidFill>
                                    <a:schemeClr val="tx1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2400" dirty="0">
                              <a:solidFill>
                                <a:schemeClr val="tx1"/>
                              </a:solidFill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en-GB" sz="2400" baseline="30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  <a:p>
                          <a:pPr marL="183515" marR="0" lvl="0" indent="-18034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= </a:t>
                          </a:r>
                          <a:r>
                            <a:rPr kumimoji="0" lang="en-GB" sz="2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13.1 cm</a:t>
                          </a:r>
                          <a:r>
                            <a:rPr kumimoji="0" lang="en-GB" sz="2400" b="1" i="0" u="none" strike="noStrike" kern="1200" cap="none" spc="0" normalizeH="0" baseline="3000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endParaRPr lang="en-GB" sz="3200" b="1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1820541"/>
                      </a:ext>
                    </a:extLst>
                  </a:tr>
                  <a:tr h="1931324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What is the radius? Give your answer to 1dp</a:t>
                          </a:r>
                        </a:p>
                        <a:p>
                          <a:pPr marL="183515" indent="-180340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844550" algn="l"/>
                            </a:tabLst>
                          </a:pPr>
                          <a:endParaRPr lang="en-GB" sz="400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endParaRPr lang="en-GB" sz="320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536054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6596222"/>
                  </p:ext>
                </p:extLst>
              </p:nvPr>
            </p:nvGraphicFramePr>
            <p:xfrm>
              <a:off x="410761" y="858981"/>
              <a:ext cx="11454272" cy="589811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6843479">
                      <a:extLst>
                        <a:ext uri="{9D8B030D-6E8A-4147-A177-3AD203B41FA5}">
                          <a16:colId xmlns:a16="http://schemas.microsoft.com/office/drawing/2014/main" val="1311992698"/>
                        </a:ext>
                      </a:extLst>
                    </a:gridCol>
                    <a:gridCol w="4610793">
                      <a:extLst>
                        <a:ext uri="{9D8B030D-6E8A-4147-A177-3AD203B41FA5}">
                          <a16:colId xmlns:a16="http://schemas.microsoft.com/office/drawing/2014/main" val="2804257037"/>
                        </a:ext>
                      </a:extLst>
                    </a:gridCol>
                  </a:tblGrid>
                  <a:tr h="2056015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endParaRPr kumimoji="0" lang="en-GB" altLang="zh-CN" sz="6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marR="0" lvl="0" indent="-10795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sz="2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Theta represents the angle 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95827614"/>
                      </a:ext>
                    </a:extLst>
                  </a:tr>
                  <a:tr h="19107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9" t="-107962" r="-67587" b="-1015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endParaRPr lang="en-GB" sz="3200" b="1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1820541"/>
                      </a:ext>
                    </a:extLst>
                  </a:tr>
                  <a:tr h="1931324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What is the radius? Give your answer to 1dp</a:t>
                          </a:r>
                        </a:p>
                        <a:p>
                          <a:pPr marL="183515" indent="-180340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844550" algn="l"/>
                            </a:tabLst>
                          </a:pPr>
                          <a:endParaRPr lang="en-GB" sz="400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endParaRPr lang="en-GB" sz="320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536054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0" y="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Comic Sans MS" panose="030F0702030302020204" pitchFamily="66" charset="0"/>
              </a:rPr>
              <a:t>Circles – Sectors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0E3C32-28D4-47EC-948D-54C5C62E70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85" t="13195" r="10277"/>
          <a:stretch/>
        </p:blipFill>
        <p:spPr>
          <a:xfrm>
            <a:off x="1911928" y="923331"/>
            <a:ext cx="3192088" cy="19115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758A16-FD34-4529-8D2E-4C6ACF770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172" y="3340331"/>
            <a:ext cx="1768301" cy="1458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6EAB80-79F3-4156-BCF1-2767B8F9A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693" y="5209309"/>
            <a:ext cx="2159830" cy="12062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2AE85A-0ABD-4753-BD52-0CA526C2CB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7713" y="3394363"/>
            <a:ext cx="4199142" cy="9233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EC15D0-C287-4A2F-8829-9B582A67B1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8873"/>
          <a:stretch/>
        </p:blipFill>
        <p:spPr>
          <a:xfrm>
            <a:off x="1925551" y="5251854"/>
            <a:ext cx="1529541" cy="14586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AA66BB1-9A0C-434D-B052-4DA91A81CA0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1374"/>
          <a:stretch/>
        </p:blipFill>
        <p:spPr>
          <a:xfrm>
            <a:off x="5232264" y="5255898"/>
            <a:ext cx="1811266" cy="15012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781298F-CE83-49C3-8CC7-6149A7AAA18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5068" r="30122" b="56631"/>
          <a:stretch/>
        </p:blipFill>
        <p:spPr>
          <a:xfrm>
            <a:off x="7520247" y="1556161"/>
            <a:ext cx="372067" cy="5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50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2394533"/>
                  </p:ext>
                </p:extLst>
              </p:nvPr>
            </p:nvGraphicFramePr>
            <p:xfrm>
              <a:off x="388593" y="768154"/>
              <a:ext cx="11382228" cy="600842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602709">
                      <a:extLst>
                        <a:ext uri="{9D8B030D-6E8A-4147-A177-3AD203B41FA5}">
                          <a16:colId xmlns:a16="http://schemas.microsoft.com/office/drawing/2014/main" val="1311992698"/>
                        </a:ext>
                      </a:extLst>
                    </a:gridCol>
                    <a:gridCol w="3779519">
                      <a:extLst>
                        <a:ext uri="{9D8B030D-6E8A-4147-A177-3AD203B41FA5}">
                          <a16:colId xmlns:a16="http://schemas.microsoft.com/office/drawing/2014/main" val="2804257037"/>
                        </a:ext>
                      </a:extLst>
                    </a:gridCol>
                  </a:tblGrid>
                  <a:tr h="2311618">
                    <a:tc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altLang="zh-CN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What is the volume of cylinder in terms of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kumimoji="0" lang="en-GB" altLang="zh-CN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marR="0" lvl="0" indent="-10795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lang="en-GB" sz="2200" b="0" dirty="0">
                              <a:ea typeface="Cambria Math" panose="02040503050406030204" pitchFamily="18" charset="0"/>
                            </a:rPr>
                            <a:t>Volume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2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GB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GB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200" b="0" dirty="0"/>
                            <a:t> x height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295827614"/>
                      </a:ext>
                    </a:extLst>
                  </a:tr>
                  <a:tr h="1155809">
                    <a:tc rowSpan="3">
                      <a:txBody>
                        <a:bodyPr/>
                        <a:lstStyle/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kumimoji="0" lang="en-GB" altLang="zh-C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Times New Roman" panose="02020603050405020304" pitchFamily="18" charset="0"/>
                            </a:rPr>
                            <a:t>What is the surface area of cylinder in terms of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oMath>
                          </a14:m>
                          <a:r>
                            <a:rPr kumimoji="0" lang="en-GB" altLang="zh-CN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  <a:p>
                          <a:pPr marL="183515" marR="0" lvl="0" indent="-18034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endParaRPr kumimoji="0" lang="en-GB" altLang="zh-CN" sz="6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Area of Circles =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GB" sz="2400" b="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GB" sz="24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GB" sz="2200" b="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31820541"/>
                      </a:ext>
                    </a:extLst>
                  </a:tr>
                  <a:tr h="1155809">
                    <a:tc vMerge="1">
                      <a:txBody>
                        <a:bodyPr/>
                        <a:lstStyle/>
                        <a:p>
                          <a:pPr marL="183515" indent="-180340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844550" algn="l"/>
                            </a:tabLst>
                          </a:pPr>
                          <a:endParaRPr lang="en-GB" sz="400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indent="-10795" algn="l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tabLst>
                              <a:tab pos="844550" algn="l"/>
                            </a:tabLst>
                          </a:pPr>
                          <a:r>
                            <a:rPr lang="en-GB" sz="220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Area of Rectangle                                         = circumference x height                          =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</m:oMath>
                          </a14:m>
                          <a:r>
                            <a:rPr lang="en-GB" sz="220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x height                                                           =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16</m:t>
                              </m:r>
                              <m:r>
                                <a:rPr kumimoji="0" lang="en-GB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𝜋</m:t>
                              </m:r>
                            </m:oMath>
                          </a14:m>
                          <a:r>
                            <a:rPr lang="en-GB" sz="220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x 10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53605400"/>
                      </a:ext>
                    </a:extLst>
                  </a:tr>
                  <a:tr h="1155809">
                    <a:tc vMerge="1">
                      <a:txBody>
                        <a:bodyPr/>
                        <a:lstStyle/>
                        <a:p>
                          <a:pPr marL="183515" indent="-180340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844550" algn="l"/>
                            </a:tabLst>
                          </a:pPr>
                          <a:endParaRPr lang="en-GB" sz="400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14605" marR="0" lvl="0" indent="-10795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844550" algn="l"/>
                            </a:tabLst>
                            <a:defRPr/>
                          </a:pPr>
                          <a:r>
                            <a:rPr lang="en-GB" sz="220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Total Surface                                                        = 2 circle + rectangle                               </a:t>
                          </a:r>
                          <a:r>
                            <a:rPr lang="en-GB" sz="2200" b="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r>
                                <a:rPr lang="en-GB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GB" sz="2400" b="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GB" sz="2400" b="0" i="1" dirty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GB" sz="24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oMath>
                          </a14:m>
                          <a:endParaRPr lang="en-GB" sz="2400" b="0" dirty="0">
                            <a:solidFill>
                              <a:prstClr val="black"/>
                            </a:solidFill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77725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2394533"/>
                  </p:ext>
                </p:extLst>
              </p:nvPr>
            </p:nvGraphicFramePr>
            <p:xfrm>
              <a:off x="388593" y="768154"/>
              <a:ext cx="11382228" cy="600842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602709">
                      <a:extLst>
                        <a:ext uri="{9D8B030D-6E8A-4147-A177-3AD203B41FA5}">
                          <a16:colId xmlns:a16="http://schemas.microsoft.com/office/drawing/2014/main" val="1311992698"/>
                        </a:ext>
                      </a:extLst>
                    </a:gridCol>
                    <a:gridCol w="3779519">
                      <a:extLst>
                        <a:ext uri="{9D8B030D-6E8A-4147-A177-3AD203B41FA5}">
                          <a16:colId xmlns:a16="http://schemas.microsoft.com/office/drawing/2014/main" val="2804257037"/>
                        </a:ext>
                      </a:extLst>
                    </a:gridCol>
                  </a:tblGrid>
                  <a:tr h="23116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0" t="-3958" r="-49840" b="-164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452" t="-3958" r="-323" b="-1646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5827614"/>
                      </a:ext>
                    </a:extLst>
                  </a:tr>
                  <a:tr h="1155809"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0" t="-64909" r="-49840" b="-28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452" t="-207368" r="-323" b="-2284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1820541"/>
                      </a:ext>
                    </a:extLst>
                  </a:tr>
                  <a:tr h="1385189">
                    <a:tc vMerge="1">
                      <a:txBody>
                        <a:bodyPr/>
                        <a:lstStyle/>
                        <a:p>
                          <a:pPr marL="183515" indent="-180340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844550" algn="l"/>
                            </a:tabLst>
                          </a:pPr>
                          <a:endParaRPr lang="en-GB" sz="400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452" t="-257269" r="-323" b="-911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3605400"/>
                      </a:ext>
                    </a:extLst>
                  </a:tr>
                  <a:tr h="1155809">
                    <a:tc vMerge="1">
                      <a:txBody>
                        <a:bodyPr/>
                        <a:lstStyle/>
                        <a:p>
                          <a:pPr marL="183515" indent="-180340"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tabLst>
                              <a:tab pos="844550" algn="l"/>
                            </a:tabLst>
                          </a:pPr>
                          <a:endParaRPr lang="en-GB" sz="4000" baseline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1452" t="-426842" r="-323" b="-8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77725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Comic Sans MS" panose="030F0702030302020204" pitchFamily="66" charset="0"/>
              </a:rPr>
              <a:t>Cylinders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0D5820-CE61-418A-B625-646935D6C8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264" b="7135"/>
          <a:stretch/>
        </p:blipFill>
        <p:spPr>
          <a:xfrm>
            <a:off x="1597326" y="1169216"/>
            <a:ext cx="5317578" cy="18126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628740-B283-4C2C-84F7-B4BA5FE0BC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88" t="28431" r="1308"/>
          <a:stretch/>
        </p:blipFill>
        <p:spPr>
          <a:xfrm>
            <a:off x="725976" y="3610504"/>
            <a:ext cx="7027711" cy="298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91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766</Words>
  <Application>Microsoft Office PowerPoint</Application>
  <PresentationFormat>Widescreen</PresentationFormat>
  <Paragraphs>112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DCSCCM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 Gale</dc:creator>
  <cp:lastModifiedBy>Deirdre Gale</cp:lastModifiedBy>
  <cp:revision>47</cp:revision>
  <dcterms:created xsi:type="dcterms:W3CDTF">2020-07-01T16:01:07Z</dcterms:created>
  <dcterms:modified xsi:type="dcterms:W3CDTF">2020-07-16T12:05:19Z</dcterms:modified>
</cp:coreProperties>
</file>