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2" r:id="rId3"/>
    <p:sldId id="264" r:id="rId4"/>
    <p:sldId id="265" r:id="rId5"/>
    <p:sldId id="309" r:id="rId6"/>
    <p:sldId id="310" r:id="rId7"/>
    <p:sldId id="258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rdre Gale" initials="DG" lastIdx="1" clrIdx="0">
    <p:extLst>
      <p:ext uri="{19B8F6BF-5375-455C-9EA6-DF929625EA0E}">
        <p15:presenceInfo xmlns:p15="http://schemas.microsoft.com/office/powerpoint/2012/main" userId="S::Dgale@jess.sch.ae::1762d204-24cc-4a21-b711-15b28e0aed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C385A-C538-48A8-A18B-2426280C5DC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2F133-8E08-4BC7-93C9-EDDF1B4F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2F133-8E08-4BC7-93C9-EDDF1B4FB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51F2A-D1E6-49C8-8EA9-5119DAEBFE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51F2A-D1E6-49C8-8EA9-5119DAEBFE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1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1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27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0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3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9FF0-6226-43F3-B848-8100B059B51C}" type="datetimeFigureOut">
              <a:rPr lang="en-GB" smtClean="0"/>
              <a:t>02/08/2020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86942"/>
          <a:ext cx="11870573" cy="5807823"/>
        </p:xfrm>
        <a:graphic>
          <a:graphicData uri="http://schemas.openxmlformats.org/drawingml/2006/table">
            <a:tbl>
              <a:tblPr firstRow="1" firstCol="1" bandRow="1"/>
              <a:tblGrid>
                <a:gridCol w="5975098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895475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938288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+ 2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15 = 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+ 5)(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3) = 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–5 or 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 = 8 and Product = 15                                                3 x 5 = 15 and 3 + 5 = 8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(–5 + 5) = 0 or (3 – 3) =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931247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9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+ 14 = 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2)(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7) = 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2 or 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 = –9 and Product = 14                                                –2 x –7 = 14 and –2 + –7 = –9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 – 2) = 0 or (7 – 7) =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1938288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10 – 3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+ 3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10 = 0</a:t>
                      </a:r>
                      <a:endParaRPr lang="en-GB" sz="2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+ 5)(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– 2) = 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–5 or 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Rearrange so that the quadratic is equal to zero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 = 3 and Product = –10                                                –2 x 5 = –10 and –2 + 5 = 3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(– 5 + 5) = 0 or (2 – 2) =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Solving Quadratics - Factorising</a:t>
            </a:r>
          </a:p>
        </p:txBody>
      </p:sp>
    </p:spTree>
    <p:extLst>
      <p:ext uri="{BB962C8B-B14F-4D97-AF65-F5344CB8AC3E}">
        <p14:creationId xmlns:p14="http://schemas.microsoft.com/office/powerpoint/2010/main" val="27045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25482"/>
              </p:ext>
            </p:extLst>
          </p:nvPr>
        </p:nvGraphicFramePr>
        <p:xfrm>
          <a:off x="160712" y="707886"/>
          <a:ext cx="11870573" cy="6111240"/>
        </p:xfrm>
        <a:graphic>
          <a:graphicData uri="http://schemas.openxmlformats.org/drawingml/2006/table">
            <a:tbl>
              <a:tblPr firstRow="1" firstCol="1" bandRow="1"/>
              <a:tblGrid>
                <a:gridCol w="7775170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095403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5835534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= 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– 2</a:t>
                      </a:r>
                    </a:p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                                  y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= 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183515" marR="0" lvl="0" indent="-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altLang="en-US" sz="3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– 2 = 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altLang="en-US" sz="3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 2 = 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altLang="en-US" sz="3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+ 1)(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 2) = 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sz="3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= -1 and 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= -1  and </a:t>
                      </a:r>
                      <a:r>
                        <a:rPr lang="en-GB" altLang="en-US" sz="3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altLang="en-US" sz="3200" b="0" dirty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 Equation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 Equation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14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8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Rearrange to make the equation equal to zero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900" b="0" i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3: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Solve the quadratic (in this case by factorising)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60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4: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Substitute the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values back into the linear equation to find values of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Simultaneous Equations – Linear + Quadratic </a:t>
            </a:r>
          </a:p>
        </p:txBody>
      </p:sp>
    </p:spTree>
    <p:extLst>
      <p:ext uri="{BB962C8B-B14F-4D97-AF65-F5344CB8AC3E}">
        <p14:creationId xmlns:p14="http://schemas.microsoft.com/office/powerpoint/2010/main" val="170754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60448"/>
              </p:ext>
            </p:extLst>
          </p:nvPr>
        </p:nvGraphicFramePr>
        <p:xfrm>
          <a:off x="160712" y="707885"/>
          <a:ext cx="11870573" cy="6030966"/>
        </p:xfrm>
        <a:graphic>
          <a:graphicData uri="http://schemas.openxmlformats.org/drawingml/2006/table">
            <a:tbl>
              <a:tblPr firstRow="1" firstCol="1" bandRow="1"/>
              <a:tblGrid>
                <a:gridCol w="7775170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095403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6030966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+ 1 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3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GB" sz="3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13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altLang="en-US" sz="3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" marR="0" indent="-25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07010" algn="l"/>
                        </a:tabLst>
                      </a:pP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(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+ 1)</a:t>
                      </a:r>
                      <a:r>
                        <a:rPr lang="en-GB" sz="3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altLang="en-US" sz="3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+ 2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− 12 = 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− 4)(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+ 3) = 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2 or 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−3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3 or </a:t>
                      </a:r>
                      <a:r>
                        <a:rPr lang="en-GB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−2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 Equation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 Equation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4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with </a:t>
                      </a:r>
                      <a:r>
                        <a:rPr kumimoji="0" lang="en-GB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28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Rearrange to make the equation equal to zero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3: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Solve the quadratic (in this case by factorising)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4: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Substitute the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values back into the linear equation to find values of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Simultaneous Equations – Linear + Quadratic (Harder) </a:t>
            </a:r>
          </a:p>
        </p:txBody>
      </p:sp>
    </p:spTree>
    <p:extLst>
      <p:ext uri="{BB962C8B-B14F-4D97-AF65-F5344CB8AC3E}">
        <p14:creationId xmlns:p14="http://schemas.microsoft.com/office/powerpoint/2010/main" val="6590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712" y="934751"/>
          <a:ext cx="11870573" cy="5687721"/>
        </p:xfrm>
        <a:graphic>
          <a:graphicData uri="http://schemas.openxmlformats.org/drawingml/2006/table">
            <a:tbl>
              <a:tblPr firstRow="1" firstCol="1" bandRow="1"/>
              <a:tblGrid>
                <a:gridCol w="5975098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895475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380868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Hollow circle means not including that number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228791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Solid circle means including that number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1435618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  <a:tr h="16424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&lt; </a:t>
                      </a:r>
                      <a:r>
                        <a:rPr lang="en-GB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 </a:t>
                      </a:r>
                      <a:r>
                        <a:rPr lang="en-GB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≤ 8</a:t>
                      </a:r>
                      <a:r>
                        <a:rPr lang="en-GB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integers could </a:t>
                      </a:r>
                      <a:r>
                        <a:rPr lang="en-US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be?</a:t>
                      </a:r>
                    </a:p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4, 5, 6, 7, 8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Integers are whole numbers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7725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Inequalities – Number 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56539-957D-42CD-BC25-B220852D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9" y="1103279"/>
            <a:ext cx="5115128" cy="968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C04A7-B6E1-4A8F-8003-1CD995E6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7" y="2441585"/>
            <a:ext cx="4862213" cy="915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99FC2C-2450-4CA5-A251-FBE8CE920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58" r="57014" b="14591"/>
          <a:stretch/>
        </p:blipFill>
        <p:spPr>
          <a:xfrm>
            <a:off x="2534793" y="3685290"/>
            <a:ext cx="3272325" cy="1062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7E010-4478-404E-9110-ACCC91F72B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94" t="27966" r="2480" b="22235"/>
          <a:stretch/>
        </p:blipFill>
        <p:spPr>
          <a:xfrm>
            <a:off x="313846" y="3958675"/>
            <a:ext cx="1799769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86940"/>
          <a:ext cx="11870573" cy="5852157"/>
        </p:xfrm>
        <a:graphic>
          <a:graphicData uri="http://schemas.openxmlformats.org/drawingml/2006/table">
            <a:tbl>
              <a:tblPr firstRow="1" firstCol="1" bandRow="1"/>
              <a:tblGrid>
                <a:gridCol w="5975098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895475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950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+ 1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Solve like a normal equal but write the inequality instead of an equals sign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line answer: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950719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3600" dirty="0"/>
                        <a:t>9 </a:t>
                      </a:r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GB" sz="3600" dirty="0"/>
                        <a:t> 2</a:t>
                      </a:r>
                      <a:r>
                        <a:rPr lang="en-GB" sz="3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3600" dirty="0">
                          <a:cs typeface="Times New Roman" panose="02020603050405020304" pitchFamily="18" charset="0"/>
                        </a:rPr>
                        <a:t>+ 1</a:t>
                      </a:r>
                      <a:endParaRPr lang="en-GB" sz="3600" dirty="0"/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3600" dirty="0"/>
                        <a:t>8 </a:t>
                      </a:r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GB" sz="3600" dirty="0"/>
                        <a:t> 2</a:t>
                      </a:r>
                      <a:r>
                        <a:rPr lang="en-GB" sz="3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+ 1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+ 1</a:t>
                      </a:r>
                      <a:endParaRPr kumimoji="0" lang="en-GB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                   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+ 1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 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2</a:t>
                      </a:r>
                      <a:r>
                        <a:rPr kumimoji="0" lang="en-GB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                      </a:t>
                      </a:r>
                      <a:r>
                        <a:rPr kumimoji="0" lang="en-GB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n-GB" sz="28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1950719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3600" dirty="0">
                          <a:latin typeface="+mn-lt"/>
                        </a:rPr>
                        <a:t>4 – 3</a:t>
                      </a:r>
                      <a:r>
                        <a:rPr lang="en-GB" sz="3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600" dirty="0">
                          <a:latin typeface="+mn-lt"/>
                        </a:rPr>
                        <a:t> </a:t>
                      </a:r>
                      <a:r>
                        <a:rPr lang="en-GB" sz="3600" dirty="0">
                          <a:solidFill>
                            <a:srgbClr val="FF0000"/>
                          </a:solidFill>
                          <a:latin typeface="+mn-lt"/>
                        </a:rPr>
                        <a:t>≥</a:t>
                      </a:r>
                      <a:r>
                        <a:rPr lang="en-GB" sz="3600" dirty="0">
                          <a:latin typeface="+mn-lt"/>
                        </a:rPr>
                        <a:t> 10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Subtract 4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Divide by –3                                                     (because you are dividing by a negative you need to change the direction of the inequality)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Inequalities – Solving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586B0-EF4D-4C56-B4B8-BDAB6675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351" y="2043359"/>
            <a:ext cx="3932942" cy="6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8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166255" y="786939"/>
              <a:ext cx="11870573" cy="58964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16002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710544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067141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:r>
                            <a:rPr lang="en-GB" sz="3200" i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≤4</m:t>
                              </m:r>
                            </m:oMath>
                          </a14:m>
                          <a:endParaRPr lang="en-GB" sz="3200" i="1" dirty="0">
                            <a:solidFill>
                              <a:schemeClr val="tx1"/>
                            </a:solidFill>
                            <a:latin typeface="+mn-lt"/>
                            <a:cs typeface="+mn-cs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What integers could </a:t>
                          </a:r>
                          <a:r>
                            <a:rPr lang="en-GB" sz="32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3200" i="0" dirty="0">
                              <a:latin typeface="+mn-lt"/>
                              <a:cs typeface="Times New Roman" panose="02020603050405020304" pitchFamily="18" charset="0"/>
                            </a:rPr>
                            <a:t>be</a:t>
                          </a:r>
                          <a:r>
                            <a:rPr lang="en-GB" sz="3200" dirty="0">
                              <a:latin typeface="+mn-lt"/>
                            </a:rPr>
                            <a:t>?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–2</a:t>
                          </a:r>
                          <a:r>
                            <a:rPr lang="en-GB" sz="3200" i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r>
                            <a:rPr lang="en-GB" sz="3200" i="0" dirty="0">
                              <a:solidFill>
                                <a:schemeClr val="tx1"/>
                              </a:solidFill>
                              <a:latin typeface="+mn-lt"/>
                              <a:cs typeface="+mn-cs"/>
                            </a:rPr>
                            <a:t> therefore </a:t>
                          </a:r>
                          <a:r>
                            <a:rPr lang="en-GB" sz="3200" dirty="0">
                              <a:latin typeface="+mn-lt"/>
                            </a:rPr>
                            <a:t>-1, 0, 1, 2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Divide both sides by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914676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5&lt;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−1≤13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&lt;2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≤1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  <m:r>
                                  <a:rPr lang="en-GB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Solve both sides of the inequality at the same time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1: Add 1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2: Divide by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1914676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kumimoji="0" lang="en-GB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kumimoji="0" lang="en-GB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kumimoji="0" lang="en-GB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kumimoji="0" lang="en-GB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kumimoji="0" lang="en-GB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kumimoji="0" lang="en-GB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GB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1: Subtract 4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2: Divide by 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270314"/>
                  </p:ext>
                </p:extLst>
              </p:nvPr>
            </p:nvGraphicFramePr>
            <p:xfrm>
              <a:off x="166255" y="786939"/>
              <a:ext cx="11870573" cy="58964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16002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710544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067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" t="-295" r="-65957" b="-186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Divide both sides by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91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" t="-107937" r="-65957" b="-100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Solve both sides of the inequality at the same time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1: Add 1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2: Divide by 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191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" t="-208599" r="-65957" b="-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1: Subtract 4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Step 2: Divide by 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Inequalities – Double Inequalities</a:t>
            </a:r>
          </a:p>
        </p:txBody>
      </p:sp>
    </p:spTree>
    <p:extLst>
      <p:ext uri="{BB962C8B-B14F-4D97-AF65-F5344CB8AC3E}">
        <p14:creationId xmlns:p14="http://schemas.microsoft.com/office/powerpoint/2010/main" val="56344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37864"/>
              </p:ext>
            </p:extLst>
          </p:nvPr>
        </p:nvGraphicFramePr>
        <p:xfrm>
          <a:off x="166255" y="786939"/>
          <a:ext cx="11870573" cy="5951912"/>
        </p:xfrm>
        <a:graphic>
          <a:graphicData uri="http://schemas.openxmlformats.org/drawingml/2006/table">
            <a:tbl>
              <a:tblPr firstRow="1" firstCol="1" bandRow="1"/>
              <a:tblGrid>
                <a:gridCol w="8019010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3851563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762297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4000" dirty="0">
                          <a:solidFill>
                            <a:prstClr val="black"/>
                          </a:solidFill>
                        </a:rPr>
                        <a:t>A </a:t>
                      </a:r>
                      <a:r>
                        <a:rPr lang="en-GB" sz="4000" b="1" dirty="0">
                          <a:solidFill>
                            <a:prstClr val="black"/>
                          </a:solidFill>
                        </a:rPr>
                        <a:t>set</a:t>
                      </a:r>
                      <a:r>
                        <a:rPr lang="en-GB" sz="4000" dirty="0">
                          <a:solidFill>
                            <a:prstClr val="black"/>
                          </a:solidFill>
                        </a:rPr>
                        <a:t> is a collection of numbers.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4000" b="0" dirty="0"/>
                        <a:t>A = </a:t>
                      </a:r>
                      <a:r>
                        <a:rPr lang="en-GB" sz="4000" b="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GB" sz="4000" b="0" dirty="0"/>
                        <a:t>1, 2, 4, 5, 8</a:t>
                      </a:r>
                      <a:r>
                        <a:rPr lang="en-GB" sz="4000" b="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dirty="0"/>
                        <a:t>Set </a:t>
                      </a:r>
                      <a:r>
                        <a:rPr lang="en-GB" sz="2200" b="1" dirty="0"/>
                        <a:t>A</a:t>
                      </a:r>
                      <a:r>
                        <a:rPr lang="en-GB" sz="2200" dirty="0"/>
                        <a:t> contains the numbers                          </a:t>
                      </a:r>
                      <a:r>
                        <a:rPr lang="en-GB" sz="2200" b="1" dirty="0"/>
                        <a:t>1, 2, 4, 5 </a:t>
                      </a:r>
                      <a:r>
                        <a:rPr lang="en-GB" sz="2200" dirty="0"/>
                        <a:t>and</a:t>
                      </a:r>
                      <a:r>
                        <a:rPr lang="en-GB" sz="2200" b="1" dirty="0"/>
                        <a:t> 8</a:t>
                      </a:r>
                      <a:r>
                        <a:rPr lang="en-GB" sz="2200" dirty="0"/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446371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6000" b="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GB" sz="6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60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6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6000" b="0" dirty="0">
                          <a:solidFill>
                            <a:schemeClr val="tx1"/>
                          </a:solidFill>
                        </a:rPr>
                        <a:t> &gt; 2</a:t>
                      </a:r>
                      <a:r>
                        <a:rPr lang="en-GB" sz="6000" b="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set of all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values contains numbers greater than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743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+ 1 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4000" b="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GB" sz="4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4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GB" sz="4000" b="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asked to solve the inequality then give the answer </a:t>
                      </a:r>
                      <a:r>
                        <a:rPr kumimoji="0" lang="en-GB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 asked to give your answer using set notation then given 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2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}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Set Notation</a:t>
            </a:r>
          </a:p>
        </p:txBody>
      </p:sp>
    </p:spTree>
    <p:extLst>
      <p:ext uri="{BB962C8B-B14F-4D97-AF65-F5344CB8AC3E}">
        <p14:creationId xmlns:p14="http://schemas.microsoft.com/office/powerpoint/2010/main" val="355722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8763426"/>
                  </p:ext>
                </p:extLst>
              </p:nvPr>
            </p:nvGraphicFramePr>
            <p:xfrm>
              <a:off x="166255" y="786942"/>
              <a:ext cx="11837323" cy="58521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115694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721629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5852156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 2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− 5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− 12 = 0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lang="en-GB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−5, 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ac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−24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 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− 8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+ 3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12 = 0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− 4) + 3(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− 4) = 0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4)(2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+ 3) = 0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4 or </a:t>
                          </a:r>
                          <a:r>
                            <a:rPr lang="en-GB" sz="32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3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1: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Factorise the quadratic equation.</a:t>
                          </a:r>
                          <a:b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 the two factors of 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ac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−24                                                  which add to give you 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−5. </a:t>
                          </a:r>
                          <a:b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(−8 and 3)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2: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Rewrite the 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term (−5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 using these two factors.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3: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Factorise the first two terms and the last two terms.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4: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− 4) is a factor of both terms.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5: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When two values multiply to make zero, at least one of the values must be zero. 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6: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 these two equations.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8763426"/>
                  </p:ext>
                </p:extLst>
              </p:nvPr>
            </p:nvGraphicFramePr>
            <p:xfrm>
              <a:off x="166255" y="786942"/>
              <a:ext cx="11837323" cy="58521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115694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721629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58521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" t="-520" r="-66524" b="-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1: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Factorise the quadratic equation.</a:t>
                          </a:r>
                          <a:b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 the two factors of 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ac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−24                                                  which add to give you 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−5. </a:t>
                          </a:r>
                          <a:b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(−8 and 3)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2: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Rewrite the 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term (−5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 using these two factors.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3: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Factorise the first two terms and the last two terms.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4: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GB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− 4) is a factor of both terms.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5: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When two values multiply to make zero, at least one of the values must be zero. </a:t>
                          </a:r>
                        </a:p>
                        <a:p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Step 6: </a:t>
                          </a: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 these two equations.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Solving Quadratics - Factorising (Harder)</a:t>
            </a:r>
          </a:p>
        </p:txBody>
      </p:sp>
    </p:spTree>
    <p:extLst>
      <p:ext uri="{BB962C8B-B14F-4D97-AF65-F5344CB8AC3E}">
        <p14:creationId xmlns:p14="http://schemas.microsoft.com/office/powerpoint/2010/main" val="211712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39347"/>
              </p:ext>
            </p:extLst>
          </p:nvPr>
        </p:nvGraphicFramePr>
        <p:xfrm>
          <a:off x="160712" y="786942"/>
          <a:ext cx="11870573" cy="5974076"/>
        </p:xfrm>
        <a:graphic>
          <a:graphicData uri="http://schemas.openxmlformats.org/drawingml/2006/table">
            <a:tbl>
              <a:tblPr firstRow="1" firstCol="1" bandRow="1"/>
              <a:tblGrid>
                <a:gridCol w="8179724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3690849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2959162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quadratic formula is not given on the formula sheet so you will need to memorise it.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3014914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Identify a, b and c.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= 2 b = 3 and c = -30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Morden calculators have a quadratic formula function.                All you need to do is enter                      the values of a, b and 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Solving Quadratics - Formula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75A2F-6860-40F7-A60E-00ED9987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11765"/>
          <a:stretch/>
        </p:blipFill>
        <p:spPr>
          <a:xfrm>
            <a:off x="1085932" y="881009"/>
            <a:ext cx="5827169" cy="275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C38D2-860B-468A-AA8B-0B61E5CE7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4" b="8048"/>
          <a:stretch/>
        </p:blipFill>
        <p:spPr>
          <a:xfrm>
            <a:off x="1368562" y="3879774"/>
            <a:ext cx="5497749" cy="27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3A5874-224C-4E05-ACA3-6E41BD663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68202"/>
              </p:ext>
            </p:extLst>
          </p:nvPr>
        </p:nvGraphicFramePr>
        <p:xfrm>
          <a:off x="210588" y="775858"/>
          <a:ext cx="11870573" cy="5974076"/>
        </p:xfrm>
        <a:graphic>
          <a:graphicData uri="http://schemas.openxmlformats.org/drawingml/2006/table">
            <a:tbl>
              <a:tblPr firstRow="1" firstCol="1" bandRow="1"/>
              <a:tblGrid>
                <a:gridCol w="11870573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</a:tblGrid>
              <a:tr h="5974076"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93A6C3-0C8B-4D59-878E-DB2B5D45F84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Quadratic Formula - Using a Calculator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AAC66-4AE9-43FC-A795-EC3767C67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0" b="5274"/>
          <a:stretch/>
        </p:blipFill>
        <p:spPr>
          <a:xfrm>
            <a:off x="465028" y="983533"/>
            <a:ext cx="11217612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04CA817-5FBB-476B-B36E-2C6C30EB0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884836"/>
                  </p:ext>
                </p:extLst>
              </p:nvPr>
            </p:nvGraphicFramePr>
            <p:xfrm>
              <a:off x="160713" y="769441"/>
              <a:ext cx="11870574" cy="58304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95390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3575184">
                      <a:extLst>
                        <a:ext uri="{9D8B030D-6E8A-4147-A177-3AD203B41FA5}">
                          <a16:colId xmlns:a16="http://schemas.microsoft.com/office/drawing/2014/main" val="14741726"/>
                        </a:ext>
                      </a:extLst>
                    </a:gridCol>
                  </a:tblGrid>
                  <a:tr h="1225812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Completing the Square formula.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361799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This shows why the </a:t>
                          </a:r>
                          <a:r>
                            <a:rPr lang="en-GB" sz="22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value is halved.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3302228"/>
                      </a:ext>
                    </a:extLst>
                  </a:tr>
                  <a:tr h="1121397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GB" sz="28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) –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GB" sz="28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8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4615134"/>
                      </a:ext>
                    </a:extLst>
                  </a:tr>
                  <a:tr h="1121397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GB" sz="28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) –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GB" sz="28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8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+ 3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0227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04CA817-5FBB-476B-B36E-2C6C30EB0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884836"/>
                  </p:ext>
                </p:extLst>
              </p:nvPr>
            </p:nvGraphicFramePr>
            <p:xfrm>
              <a:off x="160713" y="769441"/>
              <a:ext cx="11870574" cy="58304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95390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3575184">
                      <a:extLst>
                        <a:ext uri="{9D8B030D-6E8A-4147-A177-3AD203B41FA5}">
                          <a16:colId xmlns:a16="http://schemas.microsoft.com/office/drawing/2014/main" val="14741726"/>
                        </a:ext>
                      </a:extLst>
                    </a:gridCol>
                  </a:tblGrid>
                  <a:tr h="1225812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Completing the Square formula.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361799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This shows why the </a:t>
                          </a:r>
                          <a:r>
                            <a:rPr lang="en-GB" sz="22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value is halved.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3302228"/>
                      </a:ext>
                    </a:extLst>
                  </a:tr>
                  <a:tr h="1121397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027" t="-320652" r="-341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4615134"/>
                      </a:ext>
                    </a:extLst>
                  </a:tr>
                  <a:tr h="1121397"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027" t="-420652" r="-341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0227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ADE6C8-0BFB-4353-99BF-732B76CE18F9}"/>
              </a:ext>
            </a:extLst>
          </p:cNvPr>
          <p:cNvSpPr txBox="1"/>
          <p:nvPr/>
        </p:nvSpPr>
        <p:spPr>
          <a:xfrm>
            <a:off x="1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Completing the Square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A2A8E-3694-4E2A-88DF-BA8F8658A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0" t="5099" b="9755"/>
          <a:stretch/>
        </p:blipFill>
        <p:spPr>
          <a:xfrm>
            <a:off x="646199" y="830997"/>
            <a:ext cx="7178102" cy="1103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9118A-671C-437F-AB09-2D380C524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31"/>
          <a:stretch/>
        </p:blipFill>
        <p:spPr>
          <a:xfrm>
            <a:off x="2724073" y="2069628"/>
            <a:ext cx="3167845" cy="2283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382174-2CE3-47A5-83DF-CD23D9A92A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91" b="22707"/>
          <a:stretch/>
        </p:blipFill>
        <p:spPr>
          <a:xfrm>
            <a:off x="1369987" y="4480606"/>
            <a:ext cx="6287119" cy="911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E99B80-D7A3-4ECD-A077-656EB994D2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87" b="29215"/>
          <a:stretch/>
        </p:blipFill>
        <p:spPr>
          <a:xfrm>
            <a:off x="403594" y="5584545"/>
            <a:ext cx="7663312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4CA817-5FBB-476B-B36E-2C6C30EB0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47465"/>
              </p:ext>
            </p:extLst>
          </p:nvPr>
        </p:nvGraphicFramePr>
        <p:xfrm>
          <a:off x="160713" y="769441"/>
          <a:ext cx="11870574" cy="5974076"/>
        </p:xfrm>
        <a:graphic>
          <a:graphicData uri="http://schemas.openxmlformats.org/drawingml/2006/table">
            <a:tbl>
              <a:tblPr firstRow="1" firstCol="1" bandRow="1"/>
              <a:tblGrid>
                <a:gridCol w="8295390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3575184">
                  <a:extLst>
                    <a:ext uri="{9D8B030D-6E8A-4147-A177-3AD203B41FA5}">
                      <a16:colId xmlns:a16="http://schemas.microsoft.com/office/drawing/2014/main" val="14741726"/>
                    </a:ext>
                  </a:extLst>
                </a:gridCol>
              </a:tblGrid>
              <a:tr h="5974076"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b="1" dirty="0"/>
                        <a:t>Step 1: </a:t>
                      </a:r>
                      <a:r>
                        <a:rPr lang="en-GB" sz="2200" b="0" dirty="0"/>
                        <a:t>Complete the Square</a:t>
                      </a:r>
                    </a:p>
                    <a:p>
                      <a:pPr algn="l"/>
                      <a:endParaRPr lang="en-GB" sz="2200" b="0" dirty="0"/>
                    </a:p>
                    <a:p>
                      <a:pPr algn="l"/>
                      <a:r>
                        <a:rPr lang="en-GB" sz="2200" b="1" dirty="0"/>
                        <a:t>Step 2: </a:t>
                      </a:r>
                      <a:r>
                        <a:rPr lang="en-GB" sz="2200" b="0" dirty="0"/>
                        <a:t>Make </a:t>
                      </a:r>
                      <a:r>
                        <a:rPr lang="en-GB" sz="2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dirty="0"/>
                        <a:t> the subject of the formula</a:t>
                      </a:r>
                    </a:p>
                    <a:p>
                      <a:pPr algn="l"/>
                      <a:endParaRPr lang="en-GB" sz="2200" b="0" dirty="0"/>
                    </a:p>
                    <a:p>
                      <a:pPr algn="l"/>
                      <a:r>
                        <a:rPr lang="en-GB" sz="2200" b="1" dirty="0"/>
                        <a:t>Step 3: </a:t>
                      </a:r>
                      <a:r>
                        <a:rPr lang="en-GB" sz="2200" b="0" dirty="0"/>
                        <a:t>You may get asked to give you answer to a decimal place or in surd form.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ADE6C8-0BFB-4353-99BF-732B76CE18F9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Solving Quadratics – Completing the Square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4CA9-AD2F-4920-9EE4-035510C66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1"/>
          <a:stretch/>
        </p:blipFill>
        <p:spPr>
          <a:xfrm>
            <a:off x="530755" y="1226612"/>
            <a:ext cx="7787907" cy="50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53688"/>
          <a:ext cx="11870573" cy="5879867"/>
        </p:xfrm>
        <a:graphic>
          <a:graphicData uri="http://schemas.openxmlformats.org/drawingml/2006/table">
            <a:tbl>
              <a:tblPr firstRow="1" firstCol="1" bandRow="1"/>
              <a:tblGrid>
                <a:gridCol w="7032567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838006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814359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Subtract the two equations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the 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5 into one of the equations and solve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847958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Multiply the bottom equation by 2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Subtract the two equations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3: 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the 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5 into one of the equations and solve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217550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Multiply the top equation by 2 and multiply the bottom equation by 2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Subtract the two equations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3: 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the 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3 into one of the equations and solve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Simultaneous Equations - Elimination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851F1-434E-4EA4-AC5E-F0EE58D71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3" t="6084" r="32183" b="45112"/>
          <a:stretch/>
        </p:blipFill>
        <p:spPr>
          <a:xfrm>
            <a:off x="426719" y="897069"/>
            <a:ext cx="2189019" cy="1551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D616F-EF40-4957-AFDF-395F9B4E1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7" t="62485" r="33274" b="3094"/>
          <a:stretch/>
        </p:blipFill>
        <p:spPr>
          <a:xfrm>
            <a:off x="3308174" y="850372"/>
            <a:ext cx="2085001" cy="121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C423F-94F5-4696-AE54-33AA9241E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9" t="15322" r="8192" b="17048"/>
          <a:stretch/>
        </p:blipFill>
        <p:spPr>
          <a:xfrm>
            <a:off x="354675" y="2797754"/>
            <a:ext cx="1823259" cy="810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F3789-DFFE-4987-9DA2-42B94DA6E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76" b="11522"/>
          <a:stretch/>
        </p:blipFill>
        <p:spPr>
          <a:xfrm>
            <a:off x="2396125" y="2679502"/>
            <a:ext cx="2364853" cy="1595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07E0D-A31E-40CA-924A-D8CC86211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96" t="13105" r="5954" b="14604"/>
          <a:stretch/>
        </p:blipFill>
        <p:spPr>
          <a:xfrm>
            <a:off x="4965155" y="2696371"/>
            <a:ext cx="2025693" cy="911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A89607-0188-432A-A067-58F1C6B44E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13" t="15162" r="7620" b="17290"/>
          <a:stretch/>
        </p:blipFill>
        <p:spPr>
          <a:xfrm>
            <a:off x="354675" y="4564067"/>
            <a:ext cx="1825638" cy="7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90A27A-AD2C-4DCC-BE07-4D951A2F85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60" b="9343"/>
          <a:stretch/>
        </p:blipFill>
        <p:spPr>
          <a:xfrm>
            <a:off x="2396125" y="4518965"/>
            <a:ext cx="2482252" cy="187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F4B493-D3B6-4E09-9120-747B2835D6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92" t="14354" r="6485" b="21630"/>
          <a:stretch/>
        </p:blipFill>
        <p:spPr>
          <a:xfrm>
            <a:off x="5044632" y="4518965"/>
            <a:ext cx="2025693" cy="7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53688"/>
          <a:ext cx="11870573" cy="5879867"/>
        </p:xfrm>
        <a:graphic>
          <a:graphicData uri="http://schemas.openxmlformats.org/drawingml/2006/table">
            <a:tbl>
              <a:tblPr firstRow="1" firstCol="1" bandRow="1"/>
              <a:tblGrid>
                <a:gridCol w="7298574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814359">
                <a:tc rowSpan="3"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Subtract the equations 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4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 –2</a:t>
                      </a:r>
                      <a:r>
                        <a:rPr lang="en-GB" sz="24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5</a:t>
                      </a:r>
                      <a:r>
                        <a:rPr lang="en-GB" sz="24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847958">
                <a:tc vMerge="1"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Solve for 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5</a:t>
                      </a:r>
                      <a:endParaRPr lang="en-GB" sz="2000" b="0" i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217550">
                <a:tc vMerge="1"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3: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Substitute 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1 into one of the equations</a:t>
                      </a:r>
                      <a:endParaRPr lang="en-GB" sz="2000" b="0" i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+ 3 = 16</a:t>
                      </a:r>
                      <a:endParaRPr lang="en-GB" sz="2000" b="0" i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0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6.5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Simultaneous Equations – Elimination Harder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0C2C5-DEC8-4F48-A261-014B91533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7" t="8301" r="7821" b="8346"/>
          <a:stretch/>
        </p:blipFill>
        <p:spPr>
          <a:xfrm>
            <a:off x="1463039" y="928411"/>
            <a:ext cx="3868189" cy="3584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2BFC04-DAFD-4EA0-80B9-E3C575E3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" t="12679" r="8461" b="19169"/>
          <a:stretch/>
        </p:blipFill>
        <p:spPr>
          <a:xfrm>
            <a:off x="1562793" y="4829850"/>
            <a:ext cx="3999310" cy="16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255" y="786939"/>
          <a:ext cx="11870573" cy="5946370"/>
        </p:xfrm>
        <a:graphic>
          <a:graphicData uri="http://schemas.openxmlformats.org/drawingml/2006/table">
            <a:tbl>
              <a:tblPr firstRow="1" firstCol="1" bandRow="1"/>
              <a:tblGrid>
                <a:gridCol w="7775170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095403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673628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+2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Solve for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3: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into an equation to find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089266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with 2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Solve for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3: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into an equation to find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183476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36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1: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with 2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5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 2: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Solve for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 3: 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Substitute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2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into an equation to find </a:t>
                      </a:r>
                      <a:r>
                        <a:rPr lang="en-GB" sz="2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Simultaneous Equations - Substitution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648B6-E884-478A-834A-5C6D5242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0" y="890768"/>
            <a:ext cx="1754903" cy="762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999D6-1023-41DF-8380-E2003A0C1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98" b="14215"/>
          <a:stretch/>
        </p:blipFill>
        <p:spPr>
          <a:xfrm>
            <a:off x="2658202" y="890768"/>
            <a:ext cx="2700735" cy="138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941AA-5886-4E4B-A437-65F179D3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2" t="8337" b="16530"/>
          <a:stretch/>
        </p:blipFill>
        <p:spPr>
          <a:xfrm>
            <a:off x="5861459" y="906476"/>
            <a:ext cx="1802373" cy="1010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EE0184-3AC3-4294-A954-37BA77266A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9" r="9579"/>
          <a:stretch/>
        </p:blipFill>
        <p:spPr>
          <a:xfrm>
            <a:off x="3024110" y="2488276"/>
            <a:ext cx="2474380" cy="2024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44887-37C0-43AC-A288-A758D63AF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61" y="2602463"/>
            <a:ext cx="1948354" cy="769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DBDD9C-ADE1-4A5C-9A48-0386B0ED7A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6418"/>
          <a:stretch/>
        </p:blipFill>
        <p:spPr>
          <a:xfrm>
            <a:off x="5752686" y="2530852"/>
            <a:ext cx="1941674" cy="1132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F54D8-583E-47C8-B39D-1BB67993C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61" y="4654789"/>
            <a:ext cx="1948354" cy="871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77A117-409A-4DA8-9524-9F732BE55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9040" y="4571306"/>
            <a:ext cx="2787248" cy="20925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B32B77-F7F7-4C76-AD38-11DDE2E63F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02" b="15931"/>
          <a:stretch/>
        </p:blipFill>
        <p:spPr>
          <a:xfrm>
            <a:off x="5861459" y="4640798"/>
            <a:ext cx="1832902" cy="10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1359</Words>
  <Application>Microsoft Office PowerPoint</Application>
  <PresentationFormat>Widescreen</PresentationFormat>
  <Paragraphs>184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Deirdre Gale</cp:lastModifiedBy>
  <cp:revision>98</cp:revision>
  <dcterms:created xsi:type="dcterms:W3CDTF">2020-07-01T16:01:07Z</dcterms:created>
  <dcterms:modified xsi:type="dcterms:W3CDTF">2020-08-02T13:20:57Z</dcterms:modified>
</cp:coreProperties>
</file>