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1" r:id="rId3"/>
    <p:sldId id="264" r:id="rId4"/>
    <p:sldId id="262" r:id="rId5"/>
    <p:sldId id="265" r:id="rId6"/>
    <p:sldId id="258" r:id="rId7"/>
    <p:sldId id="259" r:id="rId8"/>
    <p:sldId id="268" r:id="rId9"/>
    <p:sldId id="269" r:id="rId10"/>
    <p:sldId id="266" r:id="rId11"/>
    <p:sldId id="263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irdre Gale" initials="DG" lastIdx="1" clrIdx="0">
    <p:extLst>
      <p:ext uri="{19B8F6BF-5375-455C-9EA6-DF929625EA0E}">
        <p15:presenceInfo xmlns:p15="http://schemas.microsoft.com/office/powerpoint/2012/main" userId="S::Dgale@jess.sch.ae::1762d204-24cc-4a21-b711-15b28e0aed1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2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E9FF0-6226-43F3-B848-8100B059B51C}" type="datetimeFigureOut">
              <a:rPr lang="en-GB" smtClean="0"/>
              <a:t>30/07/2020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402C-DDF8-451D-A590-898E6D91C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812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E9FF0-6226-43F3-B848-8100B059B51C}" type="datetimeFigureOut">
              <a:rPr lang="en-GB" smtClean="0"/>
              <a:t>30/07/2020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402C-DDF8-451D-A590-898E6D91C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277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E9FF0-6226-43F3-B848-8100B059B51C}" type="datetimeFigureOut">
              <a:rPr lang="en-GB" smtClean="0"/>
              <a:t>30/07/2020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402C-DDF8-451D-A590-898E6D91C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715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E9FF0-6226-43F3-B848-8100B059B51C}" type="datetimeFigureOut">
              <a:rPr lang="en-GB" smtClean="0"/>
              <a:t>30/07/2020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402C-DDF8-451D-A590-898E6D91C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620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E9FF0-6226-43F3-B848-8100B059B51C}" type="datetimeFigureOut">
              <a:rPr lang="en-GB" smtClean="0"/>
              <a:t>30/07/2020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402C-DDF8-451D-A590-898E6D91C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482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E9FF0-6226-43F3-B848-8100B059B51C}" type="datetimeFigureOut">
              <a:rPr lang="en-GB" smtClean="0"/>
              <a:t>30/07/2020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402C-DDF8-451D-A590-898E6D91C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26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E9FF0-6226-43F3-B848-8100B059B51C}" type="datetimeFigureOut">
              <a:rPr lang="en-GB" smtClean="0"/>
              <a:t>30/07/2020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402C-DDF8-451D-A590-898E6D91C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940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E9FF0-6226-43F3-B848-8100B059B51C}" type="datetimeFigureOut">
              <a:rPr lang="en-GB" smtClean="0"/>
              <a:t>30/07/2020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402C-DDF8-451D-A590-898E6D91C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229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E9FF0-6226-43F3-B848-8100B059B51C}" type="datetimeFigureOut">
              <a:rPr lang="en-GB" smtClean="0"/>
              <a:t>30/07/2020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402C-DDF8-451D-A590-898E6D91C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785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E9FF0-6226-43F3-B848-8100B059B51C}" type="datetimeFigureOut">
              <a:rPr lang="en-GB" smtClean="0"/>
              <a:t>30/07/2020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402C-DDF8-451D-A590-898E6D91C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800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E9FF0-6226-43F3-B848-8100B059B51C}" type="datetimeFigureOut">
              <a:rPr lang="en-GB" smtClean="0"/>
              <a:t>30/07/2020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402C-DDF8-451D-A590-898E6D91C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639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E9FF0-6226-43F3-B848-8100B059B51C}" type="datetimeFigureOut">
              <a:rPr lang="en-GB" smtClean="0"/>
              <a:t>30/07/2020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E402C-DDF8-451D-A590-898E6D91C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99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05047" y="923330"/>
          <a:ext cx="11870573" cy="5804437"/>
        </p:xfrm>
        <a:graphic>
          <a:graphicData uri="http://schemas.openxmlformats.org/drawingml/2006/table">
            <a:tbl>
              <a:tblPr firstRow="1" firstCol="1" bandRow="1"/>
              <a:tblGrid>
                <a:gridCol w="7780713">
                  <a:extLst>
                    <a:ext uri="{9D8B030D-6E8A-4147-A177-3AD203B41FA5}">
                      <a16:colId xmlns:a16="http://schemas.microsoft.com/office/drawing/2014/main" val="1311992698"/>
                    </a:ext>
                  </a:extLst>
                </a:gridCol>
                <a:gridCol w="4089860">
                  <a:extLst>
                    <a:ext uri="{9D8B030D-6E8A-4147-A177-3AD203B41FA5}">
                      <a16:colId xmlns:a16="http://schemas.microsoft.com/office/drawing/2014/main" val="2804257037"/>
                    </a:ext>
                  </a:extLst>
                </a:gridCol>
              </a:tblGrid>
              <a:tr h="633921">
                <a:tc>
                  <a:txBody>
                    <a:bodyPr/>
                    <a:lstStyle/>
                    <a:p>
                      <a:pPr marL="183515" marR="0" lvl="0" indent="-18034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r>
                        <a:rPr kumimoji="0" lang="en-US" altLang="zh-C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 stem-and-leaf diagram can be used to display data items in order.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Good for finding averages.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5827614"/>
                  </a:ext>
                </a:extLst>
              </a:tr>
              <a:tr h="2606547">
                <a:tc>
                  <a:txBody>
                    <a:bodyPr/>
                    <a:lstStyle/>
                    <a:p>
                      <a:pPr marL="183515" marR="0" lvl="0" indent="-18034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endParaRPr kumimoji="0" lang="en-GB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Look to find the value of the stem and the value of the leaf.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8058985"/>
                  </a:ext>
                </a:extLst>
              </a:tr>
              <a:tr h="2563969">
                <a:tc>
                  <a:txBody>
                    <a:bodyPr/>
                    <a:lstStyle/>
                    <a:p>
                      <a:pPr marL="183515" indent="-18034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44550" algn="l"/>
                        </a:tabLst>
                      </a:pPr>
                      <a:endParaRPr lang="en-GB" sz="36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Make sure when drawing a stem and leaf diagram you give a key.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77725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0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Comic Sans MS" panose="030F0702030302020204" pitchFamily="66" charset="0"/>
              </a:rPr>
              <a:t>Stem and Leaf Diagram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307920-25E9-4612-8F2A-CC5997A580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546"/>
          <a:stretch/>
        </p:blipFill>
        <p:spPr>
          <a:xfrm>
            <a:off x="616304" y="1605266"/>
            <a:ext cx="6881036" cy="24679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AB6195-2161-4297-B0EC-7443107318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902" b="1999"/>
          <a:stretch/>
        </p:blipFill>
        <p:spPr>
          <a:xfrm>
            <a:off x="1563669" y="4283825"/>
            <a:ext cx="5079987" cy="238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975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6255" y="786940"/>
          <a:ext cx="11870573" cy="5928905"/>
        </p:xfrm>
        <a:graphic>
          <a:graphicData uri="http://schemas.openxmlformats.org/drawingml/2006/table">
            <a:tbl>
              <a:tblPr firstRow="1" firstCol="1" bandRow="1"/>
              <a:tblGrid>
                <a:gridCol w="6956844">
                  <a:extLst>
                    <a:ext uri="{9D8B030D-6E8A-4147-A177-3AD203B41FA5}">
                      <a16:colId xmlns:a16="http://schemas.microsoft.com/office/drawing/2014/main" val="1311992698"/>
                    </a:ext>
                  </a:extLst>
                </a:gridCol>
                <a:gridCol w="4913729">
                  <a:extLst>
                    <a:ext uri="{9D8B030D-6E8A-4147-A177-3AD203B41FA5}">
                      <a16:colId xmlns:a16="http://schemas.microsoft.com/office/drawing/2014/main" val="2804257037"/>
                    </a:ext>
                  </a:extLst>
                </a:gridCol>
              </a:tblGrid>
              <a:tr h="3738956">
                <a:tc>
                  <a:txBody>
                    <a:bodyPr/>
                    <a:lstStyle/>
                    <a:p>
                      <a:pPr marL="183515" marR="0" lvl="0" indent="-18034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endParaRPr kumimoji="0" lang="en-GB" altLang="zh-CN" sz="6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 total pieces of data is equal to the total frequency.</a:t>
                      </a:r>
                    </a:p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 this case there are 10 pieces of data. </a:t>
                      </a:r>
                    </a:p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Therefore the median will be between the 5</a:t>
                      </a:r>
                      <a:r>
                        <a:rPr lang="en-GB" sz="2200" b="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and 6</a:t>
                      </a:r>
                      <a:r>
                        <a:rPr lang="en-GB" sz="2200" b="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5827614"/>
                  </a:ext>
                </a:extLst>
              </a:tr>
              <a:tr h="2189949">
                <a:tc>
                  <a:txBody>
                    <a:bodyPr/>
                    <a:lstStyle/>
                    <a:p>
                      <a:pPr marL="183515" indent="-18034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44550" algn="l"/>
                        </a:tabLst>
                      </a:pPr>
                      <a:endParaRPr lang="en-GB" sz="36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800" b="0" i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200" b="0" i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Median Group is 20 ≤ d &lt; 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60540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0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Comic Sans MS" panose="030F0702030302020204" pitchFamily="66" charset="0"/>
              </a:rPr>
              <a:t>Averages – Group Frequency Median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3A93EC-6186-4D70-B6B6-E8FC445973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5" t="55702" r="20956"/>
          <a:stretch/>
        </p:blipFill>
        <p:spPr>
          <a:xfrm>
            <a:off x="376518" y="4592290"/>
            <a:ext cx="6347011" cy="20359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4D93B7-EC98-4F54-B7E3-4D969CC620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3" t="2346" r="56069" b="44669"/>
          <a:stretch/>
        </p:blipFill>
        <p:spPr>
          <a:xfrm>
            <a:off x="1370319" y="975872"/>
            <a:ext cx="4725681" cy="338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041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892489"/>
              </p:ext>
            </p:extLst>
          </p:nvPr>
        </p:nvGraphicFramePr>
        <p:xfrm>
          <a:off x="262965" y="737062"/>
          <a:ext cx="11701929" cy="6057207"/>
        </p:xfrm>
        <a:graphic>
          <a:graphicData uri="http://schemas.openxmlformats.org/drawingml/2006/table">
            <a:tbl>
              <a:tblPr firstRow="1" firstCol="1" bandRow="1"/>
              <a:tblGrid>
                <a:gridCol w="6382870">
                  <a:extLst>
                    <a:ext uri="{9D8B030D-6E8A-4147-A177-3AD203B41FA5}">
                      <a16:colId xmlns:a16="http://schemas.microsoft.com/office/drawing/2014/main" val="1311992698"/>
                    </a:ext>
                  </a:extLst>
                </a:gridCol>
                <a:gridCol w="5319059">
                  <a:extLst>
                    <a:ext uri="{9D8B030D-6E8A-4147-A177-3AD203B41FA5}">
                      <a16:colId xmlns:a16="http://schemas.microsoft.com/office/drawing/2014/main" val="2804257037"/>
                    </a:ext>
                  </a:extLst>
                </a:gridCol>
              </a:tblGrid>
              <a:tr h="1917575">
                <a:tc>
                  <a:txBody>
                    <a:bodyPr/>
                    <a:lstStyle/>
                    <a:p>
                      <a:pPr marL="183515" marR="0" lvl="0" indent="-18034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How to Create a Two Way Table.</a:t>
                      </a:r>
                    </a:p>
                    <a:p>
                      <a:pPr marL="183515" marR="0" lvl="0" indent="-18034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 - Read through all of the information first.              - Pick out the different categories                            - Set out your table.                                                    - Fill in what you know</a:t>
                      </a:r>
                      <a:endParaRPr kumimoji="0" lang="en-GB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Two Way tables have data </a:t>
                      </a:r>
                    </a:p>
                    <a:p>
                      <a:pPr algn="l"/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for rows and columns.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2200" b="0" dirty="0">
                        <a:solidFill>
                          <a:schemeClr val="tx1"/>
                        </a:solidFill>
                      </a:endParaRPr>
                    </a:p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endParaRPr lang="en-GB" sz="2200" b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64409772"/>
                  </a:ext>
                </a:extLst>
              </a:tr>
              <a:tr h="1777181">
                <a:tc>
                  <a:txBody>
                    <a:bodyPr/>
                    <a:lstStyle/>
                    <a:p>
                      <a:pPr marL="183515" marR="0" lvl="0" indent="-18034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endParaRPr kumimoji="0" lang="en-GB" altLang="zh-CN" sz="6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 last row and the column are the totals.</a:t>
                      </a:r>
                    </a:p>
                    <a:p>
                      <a:pPr marL="14605" marR="0" lvl="0" indent="-1079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r>
                        <a:rPr lang="en-GB" sz="2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 bottom right cell is the total number of people in the survey.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5827614"/>
                  </a:ext>
                </a:extLst>
              </a:tr>
              <a:tr h="2362451">
                <a:tc>
                  <a:txBody>
                    <a:bodyPr/>
                    <a:lstStyle/>
                    <a:p>
                      <a:pPr marL="183515" indent="-18034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44550" algn="l"/>
                        </a:tabLst>
                      </a:pPr>
                      <a:endParaRPr lang="en-GB" sz="40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GB" sz="2200" dirty="0"/>
                        <a:t> 90 people were asked whether they preferred Soaps, Drama or Crime shows.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2200" dirty="0"/>
                        <a:t>12 men said they liked Dramas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2200" dirty="0"/>
                        <a:t>33 people in total said they liked Soaps, and 27 of these were women.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2200" dirty="0"/>
                        <a:t>25 people in total liked Dramas best.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2200" dirty="0"/>
                        <a:t>Only 10 women liked Crime shows.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60540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0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Comic Sans MS" panose="030F0702030302020204" pitchFamily="66" charset="0"/>
              </a:rPr>
              <a:t>Two Way Tables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06E295-5037-474E-B814-E68BFBAB99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13" b="45690"/>
          <a:stretch/>
        </p:blipFill>
        <p:spPr>
          <a:xfrm>
            <a:off x="584135" y="2869357"/>
            <a:ext cx="5710305" cy="15513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25C05D-44BE-4579-AC48-739F9AF37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55" y="4886578"/>
            <a:ext cx="6054486" cy="164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229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10761" y="923330"/>
          <a:ext cx="11382228" cy="5715767"/>
        </p:xfrm>
        <a:graphic>
          <a:graphicData uri="http://schemas.openxmlformats.org/drawingml/2006/table">
            <a:tbl>
              <a:tblPr firstRow="1" firstCol="1" bandRow="1"/>
              <a:tblGrid>
                <a:gridCol w="6970941">
                  <a:extLst>
                    <a:ext uri="{9D8B030D-6E8A-4147-A177-3AD203B41FA5}">
                      <a16:colId xmlns:a16="http://schemas.microsoft.com/office/drawing/2014/main" val="1311992698"/>
                    </a:ext>
                  </a:extLst>
                </a:gridCol>
                <a:gridCol w="4411287">
                  <a:extLst>
                    <a:ext uri="{9D8B030D-6E8A-4147-A177-3AD203B41FA5}">
                      <a16:colId xmlns:a16="http://schemas.microsoft.com/office/drawing/2014/main" val="2804257037"/>
                    </a:ext>
                  </a:extLst>
                </a:gridCol>
              </a:tblGrid>
              <a:tr h="3037287">
                <a:tc>
                  <a:txBody>
                    <a:bodyPr/>
                    <a:lstStyle/>
                    <a:p>
                      <a:pPr marL="183515" marR="0" lvl="0" indent="-18034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endParaRPr kumimoji="0" lang="en-GB" altLang="zh-CN" sz="6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Watch out for misleading scales.                           Look for:</a:t>
                      </a:r>
                    </a:p>
                    <a:p>
                      <a:pPr marL="3810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None/>
                        <a:tabLst>
                          <a:tab pos="844550" algn="l"/>
                        </a:tabLst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Gap between numbers are different</a:t>
                      </a:r>
                    </a:p>
                    <a:p>
                      <a:pPr marL="3810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None/>
                        <a:tabLst>
                          <a:tab pos="844550" algn="l"/>
                        </a:tabLst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Starting number of the scale</a:t>
                      </a:r>
                    </a:p>
                    <a:p>
                      <a:pPr marL="3810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None/>
                        <a:tabLst>
                          <a:tab pos="844550" algn="l"/>
                        </a:tabLst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The range of the scale</a:t>
                      </a:r>
                    </a:p>
                    <a:p>
                      <a:pPr marL="3810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None/>
                        <a:tabLst>
                          <a:tab pos="844550" algn="l"/>
                        </a:tabLst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No Scale </a:t>
                      </a:r>
                      <a:endParaRPr lang="en-GB" sz="2200" b="1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5827614"/>
                  </a:ext>
                </a:extLst>
              </a:tr>
              <a:tr h="2678480">
                <a:tc>
                  <a:txBody>
                    <a:bodyPr/>
                    <a:lstStyle/>
                    <a:p>
                      <a:pPr marL="183515" marR="0" lvl="0" indent="-18034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endParaRPr kumimoji="0" lang="en-GB" altLang="zh-CN" sz="6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 carful when comparing pie charts. It is important to know how many people were in the survey.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182054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0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Comic Sans MS" panose="030F0702030302020204" pitchFamily="66" charset="0"/>
              </a:rPr>
              <a:t>Misleading Graphs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A4F5E1-DCB4-40FC-8EBD-2126B660A1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558" r="17787"/>
          <a:stretch/>
        </p:blipFill>
        <p:spPr>
          <a:xfrm>
            <a:off x="476397" y="1289121"/>
            <a:ext cx="3244933" cy="24404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F77882-78B1-42EC-94E2-70F8D2C67C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8" t="13680" r="7821" b="1156"/>
          <a:stretch/>
        </p:blipFill>
        <p:spPr>
          <a:xfrm>
            <a:off x="3786964" y="1298416"/>
            <a:ext cx="3400773" cy="24219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DD7266-3DA9-444D-8EE2-84F62F8485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335" b="17096"/>
          <a:stretch/>
        </p:blipFill>
        <p:spPr>
          <a:xfrm>
            <a:off x="1009029" y="4095404"/>
            <a:ext cx="5555871" cy="244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52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6179562"/>
                  </p:ext>
                </p:extLst>
              </p:nvPr>
            </p:nvGraphicFramePr>
            <p:xfrm>
              <a:off x="299259" y="902443"/>
              <a:ext cx="11643359" cy="570340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5425439">
                      <a:extLst>
                        <a:ext uri="{9D8B030D-6E8A-4147-A177-3AD203B41FA5}">
                          <a16:colId xmlns:a16="http://schemas.microsoft.com/office/drawing/2014/main" val="1311992698"/>
                        </a:ext>
                      </a:extLst>
                    </a:gridCol>
                    <a:gridCol w="6217920">
                      <a:extLst>
                        <a:ext uri="{9D8B030D-6E8A-4147-A177-3AD203B41FA5}">
                          <a16:colId xmlns:a16="http://schemas.microsoft.com/office/drawing/2014/main" val="2804257037"/>
                        </a:ext>
                      </a:extLst>
                    </a:gridCol>
                  </a:tblGrid>
                  <a:tr h="2864883">
                    <a:tc>
                      <a:txBody>
                        <a:bodyPr/>
                        <a:lstStyle/>
                        <a:p>
                          <a:pPr marL="183515" marR="0" lvl="0" indent="-18034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844550" algn="l"/>
                            </a:tabLst>
                            <a:defRPr/>
                          </a:pPr>
                          <a:r>
                            <a:rPr kumimoji="0" lang="en-GB" altLang="zh-CN" sz="32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Drawing</a:t>
                          </a:r>
                        </a:p>
                        <a:p>
                          <a:pPr marL="183515" marR="0" lvl="0" indent="-18034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844550" algn="l"/>
                            </a:tabLst>
                            <a:defRPr/>
                          </a:pPr>
                          <a:endParaRPr kumimoji="0" lang="en-GB" altLang="zh-CN" sz="3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83515" marR="0" lvl="0" indent="-18034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844550" algn="l"/>
                            </a:tabLst>
                            <a:defRPr/>
                          </a:pPr>
                          <a:r>
                            <a:rPr kumimoji="0" lang="en-GB" altLang="zh-CN" sz="2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marL="183515" marR="0" lvl="0" indent="-18034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844550" algn="l"/>
                            </a:tabLst>
                            <a:defRPr/>
                          </a:pPr>
                          <a:r>
                            <a:rPr lang="en-GB" sz="3600" dirty="0"/>
                            <a:t>Angle of a Sector = </a:t>
                          </a:r>
                        </a:p>
                        <a:p>
                          <a:pPr marL="183515" marR="0" lvl="0" indent="-18034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844550" algn="l"/>
                            </a:tabLst>
                            <a:defRPr/>
                          </a:pPr>
                          <a:endParaRPr lang="en-GB" sz="1600" dirty="0"/>
                        </a:p>
                        <a:p>
                          <a:pPr marL="183515" marR="0" lvl="0" indent="-18034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844550" algn="l"/>
                            </a:tabLst>
                            <a:defRPr/>
                          </a:pPr>
                          <a:r>
                            <a:rPr lang="en-GB" sz="3600" dirty="0"/>
                            <a:t>Frequency x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0" i="0" smtClean="0">
                                      <a:latin typeface="Cambria Math" panose="02040503050406030204" pitchFamily="18" charset="0"/>
                                    </a:rPr>
                                    <m:t>360˚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GB" sz="3600" b="0" i="0" smtClean="0">
                                      <a:latin typeface="Cambria Math" panose="02040503050406030204" pitchFamily="18" charset="0"/>
                                    </a:rPr>
                                    <m:t>Total</m:t>
                                  </m:r>
                                  <m:r>
                                    <a:rPr lang="en-GB" sz="3600" b="0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3600" b="0" i="0" smtClean="0">
                                      <a:latin typeface="Cambria Math" panose="02040503050406030204" pitchFamily="18" charset="0"/>
                                    </a:rPr>
                                    <m:t>Frequency</m:t>
                                  </m:r>
                                </m:den>
                              </m:f>
                            </m:oMath>
                          </a14:m>
                          <a:endParaRPr lang="en-GB" sz="2800" b="0" baseline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295827614"/>
                      </a:ext>
                    </a:extLst>
                  </a:tr>
                  <a:tr h="2838525">
                    <a:tc>
                      <a:txBody>
                        <a:bodyPr/>
                        <a:lstStyle/>
                        <a:p>
                          <a:pPr marL="183515" marR="0" lvl="0" indent="-18034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844550" algn="l"/>
                            </a:tabLst>
                            <a:defRPr/>
                          </a:pPr>
                          <a:r>
                            <a:rPr kumimoji="0" lang="en-GB" altLang="zh-CN" sz="32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 Reading</a:t>
                          </a:r>
                        </a:p>
                        <a:p>
                          <a:pPr marL="183515" marR="0" lvl="0" indent="-18034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844550" algn="l"/>
                            </a:tabLst>
                            <a:defRPr/>
                          </a:pPr>
                          <a:endParaRPr kumimoji="0" lang="en-GB" altLang="zh-CN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  <a:p>
                          <a:pPr marL="183515" marR="0" lvl="0" indent="-18034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844550" algn="l"/>
                            </a:tabLst>
                            <a:defRPr/>
                          </a:pPr>
                          <a:endParaRPr kumimoji="0" lang="en-GB" altLang="zh-CN" sz="3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83515" marR="0" lvl="0" indent="-18034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844550" algn="l"/>
                            </a:tabLst>
                            <a:defRPr/>
                          </a:pPr>
                          <a:endParaRPr lang="en-GB" sz="2800" dirty="0"/>
                        </a:p>
                        <a:p>
                          <a:pPr marL="183515" marR="0" lvl="0" indent="-18034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844550" algn="l"/>
                            </a:tabLst>
                            <a:defRPr/>
                          </a:pPr>
                          <a:r>
                            <a:rPr lang="en-GB" sz="3600" dirty="0"/>
                            <a:t>Frequency  = </a:t>
                          </a:r>
                        </a:p>
                        <a:p>
                          <a:pPr marL="183515" marR="0" lvl="0" indent="-18034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844550" algn="l"/>
                            </a:tabLst>
                            <a:defRPr/>
                          </a:pPr>
                          <a:endParaRPr lang="en-GB" sz="1600" dirty="0"/>
                        </a:p>
                        <a:p>
                          <a:pPr marL="183515" marR="0" lvl="0" indent="-18034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844550" algn="l"/>
                            </a:tabLst>
                            <a:defRPr/>
                          </a:pPr>
                          <a:r>
                            <a:rPr lang="en-GB" sz="3600" dirty="0"/>
                            <a:t>Total Frequency x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GB" sz="3600" b="0" i="0" smtClean="0">
                                      <a:latin typeface="Cambria Math" panose="02040503050406030204" pitchFamily="18" charset="0"/>
                                    </a:rPr>
                                    <m:t>Angle</m:t>
                                  </m:r>
                                  <m:r>
                                    <a:rPr lang="en-GB" sz="3600" b="0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3600" b="0" i="0" smtClean="0">
                                      <a:latin typeface="Cambria Math" panose="02040503050406030204" pitchFamily="18" charset="0"/>
                                    </a:rPr>
                                    <m:t>of</m:t>
                                  </m:r>
                                  <m:r>
                                    <a:rPr lang="en-GB" sz="3600" b="0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3600" b="0" i="0" smtClean="0">
                                      <a:latin typeface="Cambria Math" panose="02040503050406030204" pitchFamily="18" charset="0"/>
                                    </a:rPr>
                                    <m:t>Sector</m:t>
                                  </m:r>
                                </m:num>
                                <m:den>
                                  <m:r>
                                    <a:rPr lang="en-GB" sz="3600" b="0" i="0" smtClean="0">
                                      <a:latin typeface="Cambria Math" panose="02040503050406030204" pitchFamily="18" charset="0"/>
                                    </a:rPr>
                                    <m:t>360</m:t>
                                  </m:r>
                                  <m: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  <m:t>˚</m:t>
                                  </m:r>
                                </m:den>
                              </m:f>
                            </m:oMath>
                          </a14:m>
                          <a:endParaRPr lang="en-GB" sz="2400" baseline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536054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6179562"/>
                  </p:ext>
                </p:extLst>
              </p:nvPr>
            </p:nvGraphicFramePr>
            <p:xfrm>
              <a:off x="299259" y="902443"/>
              <a:ext cx="11643359" cy="570340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5425439">
                      <a:extLst>
                        <a:ext uri="{9D8B030D-6E8A-4147-A177-3AD203B41FA5}">
                          <a16:colId xmlns:a16="http://schemas.microsoft.com/office/drawing/2014/main" val="1311992698"/>
                        </a:ext>
                      </a:extLst>
                    </a:gridCol>
                    <a:gridCol w="6217920">
                      <a:extLst>
                        <a:ext uri="{9D8B030D-6E8A-4147-A177-3AD203B41FA5}">
                          <a16:colId xmlns:a16="http://schemas.microsoft.com/office/drawing/2014/main" val="2804257037"/>
                        </a:ext>
                      </a:extLst>
                    </a:gridCol>
                  </a:tblGrid>
                  <a:tr h="2864883">
                    <a:tc>
                      <a:txBody>
                        <a:bodyPr/>
                        <a:lstStyle/>
                        <a:p>
                          <a:pPr marL="183515" marR="0" lvl="0" indent="-18034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844550" algn="l"/>
                            </a:tabLst>
                            <a:defRPr/>
                          </a:pPr>
                          <a:r>
                            <a:rPr kumimoji="0" lang="en-GB" altLang="zh-CN" sz="32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Drawing</a:t>
                          </a:r>
                        </a:p>
                        <a:p>
                          <a:pPr marL="183515" marR="0" lvl="0" indent="-18034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844550" algn="l"/>
                            </a:tabLst>
                            <a:defRPr/>
                          </a:pPr>
                          <a:endParaRPr kumimoji="0" lang="en-GB" altLang="zh-CN" sz="3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7267" t="-4255" r="-196" b="-995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5827614"/>
                      </a:ext>
                    </a:extLst>
                  </a:tr>
                  <a:tr h="2838525">
                    <a:tc>
                      <a:txBody>
                        <a:bodyPr/>
                        <a:lstStyle/>
                        <a:p>
                          <a:pPr marL="183515" marR="0" lvl="0" indent="-18034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844550" algn="l"/>
                            </a:tabLst>
                            <a:defRPr/>
                          </a:pPr>
                          <a:r>
                            <a:rPr kumimoji="0" lang="en-GB" altLang="zh-CN" sz="32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 Reading</a:t>
                          </a:r>
                        </a:p>
                        <a:p>
                          <a:pPr marL="183515" marR="0" lvl="0" indent="-18034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844550" algn="l"/>
                            </a:tabLst>
                            <a:defRPr/>
                          </a:pPr>
                          <a:endParaRPr kumimoji="0" lang="en-GB" altLang="zh-CN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  <a:p>
                          <a:pPr marL="183515" marR="0" lvl="0" indent="-18034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844550" algn="l"/>
                            </a:tabLst>
                            <a:defRPr/>
                          </a:pPr>
                          <a:endParaRPr kumimoji="0" lang="en-GB" altLang="zh-CN" sz="3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7267" t="-105150" r="-196" b="-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36054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0" y="27704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Comic Sans MS" panose="030F0702030302020204" pitchFamily="66" charset="0"/>
              </a:rPr>
              <a:t>Pie Charts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b="4632"/>
          <a:stretch/>
        </p:blipFill>
        <p:spPr>
          <a:xfrm>
            <a:off x="514047" y="964280"/>
            <a:ext cx="5043205" cy="27598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t="5008"/>
          <a:stretch/>
        </p:blipFill>
        <p:spPr>
          <a:xfrm>
            <a:off x="578946" y="4261660"/>
            <a:ext cx="4915021" cy="228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749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05047" y="923330"/>
          <a:ext cx="11870573" cy="5804437"/>
        </p:xfrm>
        <a:graphic>
          <a:graphicData uri="http://schemas.openxmlformats.org/drawingml/2006/table">
            <a:tbl>
              <a:tblPr firstRow="1" firstCol="1" bandRow="1"/>
              <a:tblGrid>
                <a:gridCol w="7703128">
                  <a:extLst>
                    <a:ext uri="{9D8B030D-6E8A-4147-A177-3AD203B41FA5}">
                      <a16:colId xmlns:a16="http://schemas.microsoft.com/office/drawing/2014/main" val="1311992698"/>
                    </a:ext>
                  </a:extLst>
                </a:gridCol>
                <a:gridCol w="4167445">
                  <a:extLst>
                    <a:ext uri="{9D8B030D-6E8A-4147-A177-3AD203B41FA5}">
                      <a16:colId xmlns:a16="http://schemas.microsoft.com/office/drawing/2014/main" val="2804257037"/>
                    </a:ext>
                  </a:extLst>
                </a:gridCol>
              </a:tblGrid>
              <a:tr h="633921">
                <a:tc>
                  <a:txBody>
                    <a:bodyPr/>
                    <a:lstStyle/>
                    <a:p>
                      <a:pPr marL="183515" marR="0" lvl="0" indent="-18034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r>
                        <a:rPr kumimoji="0" lang="en-GB" altLang="zh-C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 frequency polygons is a good way for presenting grouped data.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You can learn the trend of the data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5827614"/>
                  </a:ext>
                </a:extLst>
              </a:tr>
              <a:tr h="2606547">
                <a:tc>
                  <a:txBody>
                    <a:bodyPr/>
                    <a:lstStyle/>
                    <a:p>
                      <a:pPr marL="183515" marR="0" lvl="0" indent="-18034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r>
                        <a:rPr kumimoji="0" lang="en-GB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Using the correct scale.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You should use a continuous scale on the </a:t>
                      </a:r>
                      <a:r>
                        <a:rPr lang="en-GB" sz="2200" b="0" i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axis.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8058985"/>
                  </a:ext>
                </a:extLst>
              </a:tr>
              <a:tr h="2563969">
                <a:tc>
                  <a:txBody>
                    <a:bodyPr/>
                    <a:lstStyle/>
                    <a:p>
                      <a:pPr marL="183515" indent="-18034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44550" algn="l"/>
                        </a:tabLst>
                      </a:pPr>
                      <a:endParaRPr lang="en-GB" sz="36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Plot on the </a:t>
                      </a:r>
                      <a:r>
                        <a:rPr lang="en-GB" sz="2200" b="0" i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axis using the                   mid-point of the group interval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77725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0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Comic Sans MS" panose="030F0702030302020204" pitchFamily="66" charset="0"/>
              </a:rPr>
              <a:t>Frequency Polygons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B203D5-6DCA-4D16-90C8-CD60F5591A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301" b="1987"/>
          <a:stretch/>
        </p:blipFill>
        <p:spPr>
          <a:xfrm>
            <a:off x="1862049" y="2014440"/>
            <a:ext cx="5819173" cy="20200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E9A0E1-5C6A-4422-8F82-FE56508985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884" r="12177" b="62867"/>
          <a:stretch/>
        </p:blipFill>
        <p:spPr>
          <a:xfrm>
            <a:off x="315883" y="1742891"/>
            <a:ext cx="1540625" cy="21558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EA994F-6C07-420C-91CD-991ECAF774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853" r="19057"/>
          <a:stretch/>
        </p:blipFill>
        <p:spPr>
          <a:xfrm>
            <a:off x="3856510" y="4439891"/>
            <a:ext cx="3869048" cy="21992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BB7C79-5E76-47D7-9AF1-430D748040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134" y="4458705"/>
            <a:ext cx="3431040" cy="187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486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99258" y="797145"/>
          <a:ext cx="11765279" cy="6007915"/>
        </p:xfrm>
        <a:graphic>
          <a:graphicData uri="http://schemas.openxmlformats.org/drawingml/2006/table">
            <a:tbl>
              <a:tblPr firstRow="1" firstCol="1" bandRow="1"/>
              <a:tblGrid>
                <a:gridCol w="4524676">
                  <a:extLst>
                    <a:ext uri="{9D8B030D-6E8A-4147-A177-3AD203B41FA5}">
                      <a16:colId xmlns:a16="http://schemas.microsoft.com/office/drawing/2014/main" val="1311992698"/>
                    </a:ext>
                  </a:extLst>
                </a:gridCol>
                <a:gridCol w="7240603">
                  <a:extLst>
                    <a:ext uri="{9D8B030D-6E8A-4147-A177-3AD203B41FA5}">
                      <a16:colId xmlns:a16="http://schemas.microsoft.com/office/drawing/2014/main" val="2804257037"/>
                    </a:ext>
                  </a:extLst>
                </a:gridCol>
              </a:tblGrid>
              <a:tr h="1901715">
                <a:tc>
                  <a:txBody>
                    <a:bodyPr/>
                    <a:lstStyle/>
                    <a:p>
                      <a:pPr marL="183515" marR="0" lvl="0" indent="-1803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r>
                        <a:rPr kumimoji="0" lang="en-GB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Describe the Correlation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Positive correlation - as one value increases the other increases</a:t>
                      </a:r>
                    </a:p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Negative correlation – as one value increase the other decreases</a:t>
                      </a:r>
                    </a:p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 correlation – no relationship between the data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5827614"/>
                  </a:ext>
                </a:extLst>
              </a:tr>
              <a:tr h="1884218">
                <a:tc>
                  <a:txBody>
                    <a:bodyPr/>
                    <a:lstStyle/>
                    <a:p>
                      <a:pPr marL="183515" marR="0" lvl="0" indent="-1803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r>
                        <a:rPr kumimoji="0" lang="en-GB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Describe the Relationship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As the children ages increases their heights increase</a:t>
                      </a:r>
                    </a:p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endParaRPr lang="en-GB" sz="105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As the car gets older the price decreases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605400"/>
                  </a:ext>
                </a:extLst>
              </a:tr>
              <a:tr h="2142497">
                <a:tc>
                  <a:txBody>
                    <a:bodyPr/>
                    <a:lstStyle/>
                    <a:p>
                      <a:pPr marL="183515" marR="0" lvl="0" indent="-1803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r>
                        <a:rPr kumimoji="0" lang="en-GB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Line of Best Fit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Line of best should pass through the middle of the points.</a:t>
                      </a:r>
                    </a:p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endParaRPr lang="en-GB" sz="1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 line of best fit </a:t>
                      </a:r>
                      <a:r>
                        <a:rPr lang="en-GB" sz="22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does no</a:t>
                      </a:r>
                      <a:r>
                        <a:rPr lang="en-GB" sz="2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 have to go (0,0)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6463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2770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Scatter Graphs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5694"/>
          <a:stretch/>
        </p:blipFill>
        <p:spPr>
          <a:xfrm>
            <a:off x="832794" y="1211269"/>
            <a:ext cx="3805707" cy="14543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3322" b="6646"/>
          <a:stretch/>
        </p:blipFill>
        <p:spPr>
          <a:xfrm>
            <a:off x="1487675" y="4982095"/>
            <a:ext cx="1975962" cy="17078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8304"/>
          <a:stretch/>
        </p:blipFill>
        <p:spPr>
          <a:xfrm>
            <a:off x="540536" y="3216584"/>
            <a:ext cx="1579001" cy="13807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b="7936"/>
          <a:stretch/>
        </p:blipFill>
        <p:spPr>
          <a:xfrm>
            <a:off x="2586021" y="3260920"/>
            <a:ext cx="1566808" cy="138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85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05048" y="814650"/>
          <a:ext cx="11809614" cy="5990703"/>
        </p:xfrm>
        <a:graphic>
          <a:graphicData uri="http://schemas.openxmlformats.org/drawingml/2006/table">
            <a:tbl>
              <a:tblPr firstRow="1" firstCol="1" bandRow="1"/>
              <a:tblGrid>
                <a:gridCol w="7908174">
                  <a:extLst>
                    <a:ext uri="{9D8B030D-6E8A-4147-A177-3AD203B41FA5}">
                      <a16:colId xmlns:a16="http://schemas.microsoft.com/office/drawing/2014/main" val="1311992698"/>
                    </a:ext>
                  </a:extLst>
                </a:gridCol>
                <a:gridCol w="3901440">
                  <a:extLst>
                    <a:ext uri="{9D8B030D-6E8A-4147-A177-3AD203B41FA5}">
                      <a16:colId xmlns:a16="http://schemas.microsoft.com/office/drawing/2014/main" val="2804257037"/>
                    </a:ext>
                  </a:extLst>
                </a:gridCol>
              </a:tblGrid>
              <a:tr h="753685">
                <a:tc>
                  <a:txBody>
                    <a:bodyPr/>
                    <a:lstStyle/>
                    <a:p>
                      <a:pPr marL="183515" marR="0" lvl="0" indent="-18034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r>
                        <a:rPr lang="en-US" altLang="en-US" sz="3200" dirty="0">
                          <a:latin typeface="+mn-lt"/>
                        </a:rPr>
                        <a:t>Line graphs are good for describing trends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3515" marR="0" lvl="0" indent="-18034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r>
                        <a:rPr kumimoji="0" lang="en-GB" altLang="zh-C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Trends are the general pattern the data follows</a:t>
                      </a:r>
                      <a:r>
                        <a:rPr kumimoji="0" lang="en-GB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5827614"/>
                  </a:ext>
                </a:extLst>
              </a:tr>
              <a:tr h="2770919">
                <a:tc>
                  <a:txBody>
                    <a:bodyPr/>
                    <a:lstStyle/>
                    <a:p>
                      <a:pPr marL="183515" marR="0" lvl="0" indent="-1803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r>
                        <a:rPr kumimoji="0" lang="en-GB" altLang="zh-C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GB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183515" marR="0" lvl="0" indent="-18034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r>
                        <a:rPr lang="en-GB" alt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The trend of electrical units has pretty much been constant.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3515" marR="0" lvl="0" indent="-1803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r>
                        <a:rPr lang="en-GB" sz="2200" dirty="0"/>
                        <a:t>The trend is the overall pattern.</a:t>
                      </a:r>
                    </a:p>
                    <a:p>
                      <a:pPr marL="183515" marR="0" lvl="0" indent="-1803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r>
                        <a:rPr lang="en-GB" sz="2200" dirty="0"/>
                        <a:t>You don’t need to describe every </a:t>
                      </a:r>
                    </a:p>
                    <a:p>
                      <a:pPr marL="183515" marR="0" lvl="0" indent="-1803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r>
                        <a:rPr lang="en-GB" sz="2200" dirty="0"/>
                        <a:t>increase and decrease.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605400"/>
                  </a:ext>
                </a:extLst>
              </a:tr>
              <a:tr h="2457784">
                <a:tc>
                  <a:txBody>
                    <a:bodyPr/>
                    <a:lstStyle/>
                    <a:p>
                      <a:pPr marL="183515" marR="0" lvl="0" indent="-1803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The trend of the temperature                                                                 has increased over time. </a:t>
                      </a:r>
                      <a:endParaRPr kumimoji="0" lang="en-GB" altLang="zh-C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3515" marR="0" lvl="0" indent="-1803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r>
                        <a:rPr lang="en-GB" sz="2200" dirty="0"/>
                        <a:t>You basic options to describe</a:t>
                      </a:r>
                    </a:p>
                    <a:p>
                      <a:pPr marL="183515" marR="0" lvl="0" indent="-1803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r>
                        <a:rPr lang="en-GB" sz="2200" dirty="0"/>
                        <a:t>trends are increase, decrease or </a:t>
                      </a:r>
                    </a:p>
                    <a:p>
                      <a:pPr marL="183515" marR="0" lvl="0" indent="-1803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r>
                        <a:rPr lang="en-GB" sz="2200" dirty="0"/>
                        <a:t>stay constant.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446916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22162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Comic Sans MS" panose="030F0702030302020204" pitchFamily="66" charset="0"/>
              </a:rPr>
              <a:t>Time Series Graphs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4EF159-0BEB-436E-86BA-96FB16A7B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344" y="1645647"/>
            <a:ext cx="5622750" cy="23781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F66393-419F-4A3F-85F7-84F52226E4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22" b="1996"/>
          <a:stretch/>
        </p:blipFill>
        <p:spPr>
          <a:xfrm>
            <a:off x="4467869" y="4421642"/>
            <a:ext cx="3391292" cy="232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96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7704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Comic Sans MS" panose="030F0702030302020204" pitchFamily="66" charset="0"/>
              </a:rPr>
              <a:t>Average – Which Average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169270"/>
              </p:ext>
            </p:extLst>
          </p:nvPr>
        </p:nvGraphicFramePr>
        <p:xfrm>
          <a:off x="296488" y="872841"/>
          <a:ext cx="11587940" cy="5918661"/>
        </p:xfrm>
        <a:graphic>
          <a:graphicData uri="http://schemas.openxmlformats.org/drawingml/2006/table">
            <a:tbl>
              <a:tblPr firstRow="1" firstCol="1" bandRow="1"/>
              <a:tblGrid>
                <a:gridCol w="5827221">
                  <a:extLst>
                    <a:ext uri="{9D8B030D-6E8A-4147-A177-3AD203B41FA5}">
                      <a16:colId xmlns:a16="http://schemas.microsoft.com/office/drawing/2014/main" val="1311992698"/>
                    </a:ext>
                  </a:extLst>
                </a:gridCol>
                <a:gridCol w="5760719">
                  <a:extLst>
                    <a:ext uri="{9D8B030D-6E8A-4147-A177-3AD203B41FA5}">
                      <a16:colId xmlns:a16="http://schemas.microsoft.com/office/drawing/2014/main" val="2804257037"/>
                    </a:ext>
                  </a:extLst>
                </a:gridCol>
              </a:tblGrid>
              <a:tr h="1263844"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Mode</a:t>
                      </a:r>
                    </a:p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1, 2, </a:t>
                      </a:r>
                      <a:r>
                        <a:rPr lang="en-GB" sz="2800" b="0" dirty="0">
                          <a:solidFill>
                            <a:srgbClr val="0000FF"/>
                          </a:solidFill>
                        </a:rPr>
                        <a:t>3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GB" sz="2800" b="0" dirty="0">
                          <a:solidFill>
                            <a:srgbClr val="0000FF"/>
                          </a:solidFill>
                        </a:rPr>
                        <a:t> 3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GB" sz="2800" b="0" dirty="0">
                          <a:solidFill>
                            <a:srgbClr val="0000FF"/>
                          </a:solidFill>
                        </a:rPr>
                        <a:t> 3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, 4, 276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dirty="0">
                          <a:solidFill>
                            <a:prstClr val="black"/>
                          </a:solidFill>
                        </a:rPr>
                        <a:t>Pro:</a:t>
                      </a:r>
                      <a:r>
                        <a:rPr lang="en-GB" sz="2200" b="1" baseline="0" dirty="0">
                          <a:solidFill>
                            <a:prstClr val="black"/>
                          </a:solidFill>
                        </a:rPr>
                        <a:t> </a:t>
                      </a:r>
                      <a:r>
                        <a:rPr lang="en-GB" sz="2200" dirty="0">
                          <a:solidFill>
                            <a:prstClr val="black"/>
                          </a:solidFill>
                        </a:rPr>
                        <a:t>Not effective by extreme values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prstClr val="black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dirty="0">
                          <a:solidFill>
                            <a:prstClr val="black"/>
                          </a:solidFill>
                        </a:rPr>
                        <a:t>Con: </a:t>
                      </a:r>
                      <a:r>
                        <a:rPr lang="en-GB" sz="2200" dirty="0">
                          <a:solidFill>
                            <a:prstClr val="black"/>
                          </a:solidFill>
                        </a:rPr>
                        <a:t>Can</a:t>
                      </a:r>
                      <a:r>
                        <a:rPr lang="en-GB" sz="2200" baseline="0" dirty="0">
                          <a:solidFill>
                            <a:prstClr val="black"/>
                          </a:solidFill>
                        </a:rPr>
                        <a:t> have more than one mode</a:t>
                      </a:r>
                      <a:endParaRPr lang="en-GB" sz="2200" dirty="0">
                        <a:solidFill>
                          <a:prstClr val="black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71427675"/>
                  </a:ext>
                </a:extLst>
              </a:tr>
              <a:tr h="1302017"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Median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1, 2, 3, 3, 3, 4, 276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dirty="0">
                          <a:solidFill>
                            <a:prstClr val="black"/>
                          </a:solidFill>
                        </a:rPr>
                        <a:t>Pro: </a:t>
                      </a:r>
                      <a:r>
                        <a:rPr lang="en-GB" sz="2200" dirty="0">
                          <a:solidFill>
                            <a:prstClr val="black"/>
                          </a:solidFill>
                        </a:rPr>
                        <a:t>Not effective by extreme values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prstClr val="black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dirty="0">
                          <a:solidFill>
                            <a:prstClr val="black"/>
                          </a:solidFill>
                        </a:rPr>
                        <a:t>Con: </a:t>
                      </a:r>
                      <a:r>
                        <a:rPr lang="en-GB" sz="2200" dirty="0">
                          <a:solidFill>
                            <a:prstClr val="black"/>
                          </a:solidFill>
                        </a:rPr>
                        <a:t>Value of other data not taken into account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5827614"/>
                  </a:ext>
                </a:extLst>
              </a:tr>
              <a:tr h="1252215"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Mean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+ 2 + 3 + 3 + 3 + 4 + </a:t>
                      </a: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=  </a:t>
                      </a: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+ 2 + 3 + 3 + 3 + 4 + </a:t>
                      </a: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280</a:t>
                      </a: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= </a:t>
                      </a: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296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dirty="0">
                          <a:solidFill>
                            <a:prstClr val="black"/>
                          </a:solidFill>
                        </a:rPr>
                        <a:t>Pro: </a:t>
                      </a:r>
                      <a:r>
                        <a:rPr lang="en-GB" sz="2200" dirty="0">
                          <a:solidFill>
                            <a:prstClr val="black"/>
                          </a:solidFill>
                        </a:rPr>
                        <a:t>Includes all Values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prstClr val="black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dirty="0">
                          <a:solidFill>
                            <a:prstClr val="black"/>
                          </a:solidFill>
                        </a:rPr>
                        <a:t>Con: </a:t>
                      </a:r>
                      <a:r>
                        <a:rPr lang="en-GB" sz="2200" dirty="0">
                          <a:solidFill>
                            <a:prstClr val="black"/>
                          </a:solidFill>
                        </a:rPr>
                        <a:t>Is effective by extreme values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6054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Range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2, 2, 2, 2, 2, 2, 130=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Range = 128 (inconsistent)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2, 2, 2, 2, 2, 2, 2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Range = 0 (very consistent) 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Pro: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Shows how consistent the data maybe</a:t>
                      </a:r>
                    </a:p>
                    <a:p>
                      <a:pPr algn="l"/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Cons: 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Can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</a:rPr>
                        <a:t> not tell how well the data performed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64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8324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770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Comic Sans MS" panose="030F0702030302020204" pitchFamily="66" charset="0"/>
              </a:rPr>
              <a:t>Averages - Frequency Table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/>
            </p:nvGraphicFramePr>
            <p:xfrm>
              <a:off x="191193" y="808825"/>
              <a:ext cx="11809614" cy="595438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5885837">
                      <a:extLst>
                        <a:ext uri="{9D8B030D-6E8A-4147-A177-3AD203B41FA5}">
                          <a16:colId xmlns:a16="http://schemas.microsoft.com/office/drawing/2014/main" val="1311992698"/>
                        </a:ext>
                      </a:extLst>
                    </a:gridCol>
                    <a:gridCol w="5923777">
                      <a:extLst>
                        <a:ext uri="{9D8B030D-6E8A-4147-A177-3AD203B41FA5}">
                          <a16:colId xmlns:a16="http://schemas.microsoft.com/office/drawing/2014/main" val="2804257037"/>
                        </a:ext>
                      </a:extLst>
                    </a:gridCol>
                  </a:tblGrid>
                  <a:tr h="1003348">
                    <a:tc rowSpan="3">
                      <a:txBody>
                        <a:bodyPr/>
                        <a:lstStyle/>
                        <a:p>
                          <a:pPr marL="183515" marR="0" lvl="0" indent="-18034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844550" algn="l"/>
                            </a:tabLst>
                            <a:defRPr/>
                          </a:pPr>
                          <a:endParaRPr lang="en-GB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3810" indent="0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buFontTx/>
                            <a:buNone/>
                            <a:tabLst>
                              <a:tab pos="844550" algn="l"/>
                            </a:tabLst>
                          </a:pPr>
                          <a:r>
                            <a:rPr lang="en-GB" sz="2400" b="1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Mode</a:t>
                          </a:r>
                        </a:p>
                        <a:p>
                          <a:pPr marL="3810" indent="0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buFontTx/>
                            <a:buNone/>
                            <a:tabLst>
                              <a:tab pos="844550" algn="l"/>
                            </a:tabLst>
                          </a:pP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The highest frequency of goals is </a:t>
                          </a:r>
                          <a:r>
                            <a:rPr lang="en-GB" sz="2000" b="1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71427675"/>
                      </a:ext>
                    </a:extLst>
                  </a:tr>
                  <a:tr h="1668367">
                    <a:tc vMerge="1">
                      <a:txBody>
                        <a:bodyPr/>
                        <a:lstStyle/>
                        <a:p>
                          <a:pPr marL="183515" marR="0" lvl="0" indent="-18034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844550" algn="l"/>
                            </a:tabLst>
                            <a:defRPr/>
                          </a:pPr>
                          <a:endParaRPr kumimoji="0" lang="en-GB" altLang="zh-CN" sz="3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3810" indent="0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buFontTx/>
                            <a:buNone/>
                            <a:tabLst>
                              <a:tab pos="844550" algn="l"/>
                            </a:tabLst>
                          </a:pPr>
                          <a:r>
                            <a:rPr lang="en-GB" sz="2400" b="1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Median </a:t>
                          </a:r>
                        </a:p>
                        <a:p>
                          <a:pPr marL="3810" indent="0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buFontTx/>
                            <a:buNone/>
                            <a:tabLst>
                              <a:tab pos="844550" algn="l"/>
                            </a:tabLst>
                          </a:pPr>
                          <a:r>
                            <a:rPr lang="en-GB" sz="18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Total pieces of data is 20 (total frequency). So the median will be found between the 10</a:t>
                          </a:r>
                          <a:r>
                            <a:rPr lang="en-GB" sz="1800" b="0" baseline="300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th</a:t>
                          </a:r>
                          <a:r>
                            <a:rPr lang="en-GB" sz="18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 and 11</a:t>
                          </a:r>
                          <a:r>
                            <a:rPr lang="en-GB" sz="1800" b="0" baseline="300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th</a:t>
                          </a:r>
                          <a:r>
                            <a:rPr lang="en-GB" sz="18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 piece of data</a:t>
                          </a:r>
                        </a:p>
                        <a:p>
                          <a:pPr marL="3810" indent="0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buFontTx/>
                            <a:buNone/>
                            <a:tabLst>
                              <a:tab pos="844550" algn="l"/>
                            </a:tabLst>
                          </a:pPr>
                          <a:r>
                            <a:rPr lang="en-GB" sz="18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Adding up the frequency 3 + 3 + 5 show that </a:t>
                          </a:r>
                        </a:p>
                        <a:p>
                          <a:pPr marL="3810" indent="0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buFontTx/>
                            <a:buNone/>
                            <a:tabLst>
                              <a:tab pos="844550" algn="l"/>
                            </a:tabLst>
                          </a:pPr>
                          <a:r>
                            <a:rPr lang="en-GB" sz="18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the 10</a:t>
                          </a:r>
                          <a:r>
                            <a:rPr lang="en-GB" sz="1800" b="0" baseline="300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th</a:t>
                          </a:r>
                          <a:r>
                            <a:rPr lang="en-GB" sz="18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 value is 2 and the 11</a:t>
                          </a:r>
                          <a:r>
                            <a:rPr lang="en-GB" sz="1800" b="0" baseline="300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th</a:t>
                          </a:r>
                          <a:r>
                            <a:rPr lang="en-GB" sz="18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 value is 2……so the median is </a:t>
                          </a:r>
                          <a:r>
                            <a:rPr lang="en-GB" sz="1800" b="1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295827614"/>
                      </a:ext>
                    </a:extLst>
                  </a:tr>
                  <a:tr h="845407">
                    <a:tc vMerge="1">
                      <a:txBody>
                        <a:bodyPr/>
                        <a:lstStyle/>
                        <a:p>
                          <a:pPr marL="183515" marR="0" lvl="0" indent="-18034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844550" algn="l"/>
                            </a:tabLst>
                            <a:defRPr/>
                          </a:pPr>
                          <a:endParaRPr lang="en-GB" sz="3200" dirty="0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4605" indent="-10795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844550" algn="l"/>
                            </a:tabLst>
                          </a:pPr>
                          <a:r>
                            <a:rPr lang="en-GB" sz="2400" b="1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Mean </a:t>
                          </a:r>
                          <a:endParaRPr lang="en-GB" sz="2400" b="1" i="0" baseline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  <a:p>
                          <a:pPr marL="14605" indent="-10795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8445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GB" sz="2400" b="0" i="1" baseline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GB" sz="2400" b="0" i="1" baseline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sty m:val="p"/>
                                          </m:rPr>
                                          <a:rPr lang="en-GB" sz="2400" b="0" i="0" baseline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Arial" panose="020B0604020202020204" pitchFamily="34" charset="0"/>
                                          </a:rPr>
                                          <m:t>Total</m:t>
                                        </m:r>
                                        <m:r>
                                          <a:rPr lang="en-GB" sz="2400" b="0" i="0" baseline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Arial" panose="020B0604020202020204" pitchFamily="34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 sz="2400" b="0" i="0" baseline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Arial" panose="020B0604020202020204" pitchFamily="34" charset="0"/>
                                          </a:rPr>
                                          <m:t>Frequency</m:t>
                                        </m:r>
                                      </m:num>
                                      <m:den>
                                        <m:r>
                                          <m:rPr>
                                            <m:sty m:val="p"/>
                                          </m:rPr>
                                          <a:rPr lang="en-GB" sz="2400" b="0" i="0" baseline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Arial" panose="020B0604020202020204" pitchFamily="34" charset="0"/>
                                          </a:rPr>
                                          <m:t>Total</m:t>
                                        </m:r>
                                        <m:r>
                                          <a:rPr lang="en-GB" sz="2400" b="0" i="0" baseline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Arial" panose="020B0604020202020204" pitchFamily="34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 sz="2400" b="0" i="0" baseline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Arial" panose="020B0604020202020204" pitchFamily="34" charset="0"/>
                                          </a:rPr>
                                          <m:t>Number</m:t>
                                        </m:r>
                                        <m:r>
                                          <a:rPr lang="en-GB" sz="2400" b="0" i="0" baseline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Arial" panose="020B0604020202020204" pitchFamily="34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 sz="2400" b="0" i="0" baseline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Arial" panose="020B0604020202020204" pitchFamily="34" charset="0"/>
                                          </a:rPr>
                                          <m:t>of</m:t>
                                        </m:r>
                                        <m:r>
                                          <a:rPr lang="en-GB" sz="2400" b="0" i="0" baseline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Arial" panose="020B0604020202020204" pitchFamily="34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 sz="2400" b="0" i="0" baseline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Arial" panose="020B0604020202020204" pitchFamily="34" charset="0"/>
                                          </a:rPr>
                                          <m:t>Goals</m:t>
                                        </m:r>
                                      </m:den>
                                    </m:f>
                                  </m:e>
                                </m:box>
                                <m:r>
                                  <a:rPr lang="en-GB" sz="2400" b="0" i="1" baseline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= </m:t>
                                </m:r>
                                <m:box>
                                  <m:boxPr>
                                    <m:ctrlPr>
                                      <a:rPr lang="en-GB" sz="2400" b="0" i="1" baseline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GB" sz="2400" b="0" i="1" baseline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2400" b="0" i="1" baseline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Arial" panose="020B0604020202020204" pitchFamily="34" charset="0"/>
                                          </a:rPr>
                                          <m:t>44</m:t>
                                        </m:r>
                                      </m:num>
                                      <m:den>
                                        <m:r>
                                          <a:rPr lang="en-GB" sz="2400" b="0" i="1" baseline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Arial" panose="020B0604020202020204" pitchFamily="34" charset="0"/>
                                          </a:rPr>
                                          <m:t>20</m:t>
                                        </m:r>
                                      </m:den>
                                    </m:f>
                                  </m:e>
                                </m:box>
                                <m:r>
                                  <a:rPr lang="en-GB" sz="2400" b="0" i="1" baseline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=2.2</m:t>
                                </m:r>
                              </m:oMath>
                            </m:oMathPara>
                          </a14:m>
                          <a:endParaRPr lang="en-GB" sz="2400" b="0" baseline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  <a:p>
                          <a:pPr marL="14605" indent="-10795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844550" algn="l"/>
                            </a:tabLst>
                          </a:pPr>
                          <a:r>
                            <a:rPr lang="en-US" sz="20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Watch out of the common mistake of 0 x 3 = 3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53605400"/>
                      </a:ext>
                    </a:extLst>
                  </a:tr>
                  <a:tr h="1423863">
                    <a:tc>
                      <a:txBody>
                        <a:bodyPr/>
                        <a:lstStyle/>
                        <a:p>
                          <a:pPr marL="183515" marR="0" lvl="0" indent="-18034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844550" algn="l"/>
                            </a:tabLst>
                            <a:defRPr/>
                          </a:pPr>
                          <a:r>
                            <a:rPr kumimoji="0" lang="en-GB" altLang="zh-CN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If you converted the data in the table           into a list it would look like this:</a:t>
                          </a:r>
                        </a:p>
                        <a:p>
                          <a:pPr marL="183515" marR="0" lvl="0" indent="-18034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844550" algn="l"/>
                            </a:tabLst>
                            <a:defRPr/>
                          </a:pPr>
                          <a:r>
                            <a:rPr kumimoji="0" lang="en-GB" altLang="zh-CN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0,0,0, 1,1,1, 2,2,2,2,2, 3,3,3,3,3,3, 4,4, 5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4605" indent="-10795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844550" algn="l"/>
                            </a:tabLst>
                          </a:pPr>
                          <a:r>
                            <a:rPr lang="en-GB" sz="2400" b="1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Range</a:t>
                          </a:r>
                          <a:r>
                            <a:rPr lang="en-GB" sz="240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  <a:p>
                          <a:pPr marL="14605" indent="-10795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844550" algn="l"/>
                            </a:tabLst>
                          </a:pPr>
                          <a:r>
                            <a:rPr lang="en-GB" sz="200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Biggest amount of goals – Smallest amount of goals</a:t>
                          </a:r>
                        </a:p>
                        <a:p>
                          <a:pPr marL="14605" indent="-10795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844550" algn="l"/>
                            </a:tabLst>
                          </a:pPr>
                          <a:r>
                            <a:rPr lang="en-GB" sz="200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5 – 0 = </a:t>
                          </a:r>
                          <a:r>
                            <a:rPr lang="en-GB" sz="2000" b="1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5</a:t>
                          </a:r>
                        </a:p>
                        <a:p>
                          <a:pPr marL="14605" indent="-10795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844550" algn="l"/>
                            </a:tabLst>
                          </a:pPr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Common mistake: Biggest frequency – Small Frequency 6 – 1 = 5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0646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7881521"/>
                  </p:ext>
                </p:extLst>
              </p:nvPr>
            </p:nvGraphicFramePr>
            <p:xfrm>
              <a:off x="191193" y="808825"/>
              <a:ext cx="11809614" cy="595438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5885837">
                      <a:extLst>
                        <a:ext uri="{9D8B030D-6E8A-4147-A177-3AD203B41FA5}">
                          <a16:colId xmlns:a16="http://schemas.microsoft.com/office/drawing/2014/main" val="1311992698"/>
                        </a:ext>
                      </a:extLst>
                    </a:gridCol>
                    <a:gridCol w="5923777">
                      <a:extLst>
                        <a:ext uri="{9D8B030D-6E8A-4147-A177-3AD203B41FA5}">
                          <a16:colId xmlns:a16="http://schemas.microsoft.com/office/drawing/2014/main" val="2804257037"/>
                        </a:ext>
                      </a:extLst>
                    </a:gridCol>
                  </a:tblGrid>
                  <a:tr h="1003348">
                    <a:tc rowSpan="3">
                      <a:txBody>
                        <a:bodyPr/>
                        <a:lstStyle/>
                        <a:p>
                          <a:pPr marL="183515" marR="0" lvl="0" indent="-18034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844550" algn="l"/>
                            </a:tabLst>
                            <a:defRPr/>
                          </a:pPr>
                          <a:endParaRPr lang="en-GB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3810" indent="0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buFontTx/>
                            <a:buNone/>
                            <a:tabLst>
                              <a:tab pos="844550" algn="l"/>
                            </a:tabLst>
                          </a:pPr>
                          <a:r>
                            <a:rPr lang="en-GB" sz="2400" b="1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Mode</a:t>
                          </a:r>
                        </a:p>
                        <a:p>
                          <a:pPr marL="3810" indent="0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buFontTx/>
                            <a:buNone/>
                            <a:tabLst>
                              <a:tab pos="844550" algn="l"/>
                            </a:tabLst>
                          </a:pP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The highest frequency of goals is </a:t>
                          </a:r>
                          <a:r>
                            <a:rPr lang="en-GB" sz="2000" b="1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71427675"/>
                      </a:ext>
                    </a:extLst>
                  </a:tr>
                  <a:tr h="1920240">
                    <a:tc vMerge="1">
                      <a:txBody>
                        <a:bodyPr/>
                        <a:lstStyle/>
                        <a:p>
                          <a:pPr marL="183515" marR="0" lvl="0" indent="-18034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844550" algn="l"/>
                            </a:tabLst>
                            <a:defRPr/>
                          </a:pPr>
                          <a:endParaRPr kumimoji="0" lang="en-GB" altLang="zh-CN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3810" indent="0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buFontTx/>
                            <a:buNone/>
                            <a:tabLst>
                              <a:tab pos="844550" algn="l"/>
                            </a:tabLst>
                          </a:pPr>
                          <a:r>
                            <a:rPr lang="en-GB" sz="2400" b="1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Median </a:t>
                          </a:r>
                        </a:p>
                        <a:p>
                          <a:pPr marL="3810" indent="0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buFontTx/>
                            <a:buNone/>
                            <a:tabLst>
                              <a:tab pos="844550" algn="l"/>
                            </a:tabLst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Total pieces of data is 20 (total frequency). So the median will be found between the 10</a:t>
                          </a:r>
                          <a:r>
                            <a:rPr lang="en-GB" sz="1800" b="0" baseline="300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th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 and 11</a:t>
                          </a:r>
                          <a:r>
                            <a:rPr lang="en-GB" sz="1800" b="0" baseline="300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th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 piece of data</a:t>
                          </a:r>
                        </a:p>
                        <a:p>
                          <a:pPr marL="3810" indent="0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buFontTx/>
                            <a:buNone/>
                            <a:tabLst>
                              <a:tab pos="844550" algn="l"/>
                            </a:tabLst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Adding up the frequency 3 + 3 + 5 show that </a:t>
                          </a:r>
                        </a:p>
                        <a:p>
                          <a:pPr marL="3810" indent="0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buFontTx/>
                            <a:buNone/>
                            <a:tabLst>
                              <a:tab pos="844550" algn="l"/>
                            </a:tabLst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the 10</a:t>
                          </a:r>
                          <a:r>
                            <a:rPr lang="en-GB" sz="1800" b="0" baseline="300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th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 value is 2 and the 11</a:t>
                          </a:r>
                          <a:r>
                            <a:rPr lang="en-GB" sz="1800" b="0" baseline="300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th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 value is 2……so the median is </a:t>
                          </a:r>
                          <a:r>
                            <a:rPr lang="en-GB" sz="1800" b="1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295827614"/>
                      </a:ext>
                    </a:extLst>
                  </a:tr>
                  <a:tr h="1354392">
                    <a:tc vMerge="1">
                      <a:txBody>
                        <a:bodyPr/>
                        <a:lstStyle/>
                        <a:p>
                          <a:pPr marL="183515" marR="0" lvl="0" indent="-18034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844550" algn="l"/>
                            </a:tabLst>
                            <a:defRPr/>
                          </a:pPr>
                          <a:endParaRPr lang="en-GB" sz="3200" dirty="0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9486" t="-221973" r="-206" b="-1322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3605400"/>
                      </a:ext>
                    </a:extLst>
                  </a:tr>
                  <a:tr h="1676400">
                    <a:tc>
                      <a:txBody>
                        <a:bodyPr/>
                        <a:lstStyle/>
                        <a:p>
                          <a:pPr marL="183515" marR="0" lvl="0" indent="-18034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844550" algn="l"/>
                            </a:tabLst>
                            <a:defRPr/>
                          </a:pPr>
                          <a:r>
                            <a:rPr kumimoji="0" lang="en-GB" altLang="zh-CN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If you converted the data in the table           into a list it would look like this:</a:t>
                          </a:r>
                        </a:p>
                        <a:p>
                          <a:pPr marL="183515" marR="0" lvl="0" indent="-18034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844550" algn="l"/>
                            </a:tabLst>
                            <a:defRPr/>
                          </a:pPr>
                          <a:r>
                            <a:rPr kumimoji="0" lang="en-GB" altLang="zh-CN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0,0,0, 1,1,1, 2,2,2,2,2, 3,3,3,3,3,3, 4,4, 5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4605" indent="-10795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844550" algn="l"/>
                            </a:tabLst>
                          </a:pPr>
                          <a:r>
                            <a:rPr lang="en-GB" sz="2400" b="1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Range</a:t>
                          </a:r>
                          <a:r>
                            <a:rPr lang="en-GB" sz="24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  <a:p>
                          <a:pPr marL="14605" indent="-10795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844550" algn="l"/>
                            </a:tabLst>
                          </a:pPr>
                          <a:r>
                            <a:rPr lang="en-GB" sz="20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Biggest amount of goals – Smallest amount of goals</a:t>
                          </a:r>
                        </a:p>
                        <a:p>
                          <a:pPr marL="14605" indent="-10795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844550" algn="l"/>
                            </a:tabLst>
                          </a:pPr>
                          <a:r>
                            <a:rPr lang="en-GB" sz="20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5 – 0 = </a:t>
                          </a:r>
                          <a:r>
                            <a:rPr lang="en-GB" sz="2000" b="1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5</a:t>
                          </a:r>
                        </a:p>
                        <a:p>
                          <a:pPr marL="14605" indent="-10795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844550" algn="l"/>
                            </a:tabLst>
                          </a:pP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Common 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mistake: Biggest frequency – Small Frequency 6 – 1 = 5</a:t>
                          </a:r>
                          <a:endParaRPr lang="en-GB" sz="1600" b="0" baseline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064633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45696" y="1050089"/>
          <a:ext cx="5295629" cy="3593953"/>
        </p:xfrm>
        <a:graphic>
          <a:graphicData uri="http://schemas.openxmlformats.org/drawingml/2006/table">
            <a:tbl>
              <a:tblPr/>
              <a:tblGrid>
                <a:gridCol w="1728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2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2758">
                  <a:extLst>
                    <a:ext uri="{9D8B030D-6E8A-4147-A177-3AD203B41FA5}">
                      <a16:colId xmlns:a16="http://schemas.microsoft.com/office/drawing/2014/main" val="3823478116"/>
                    </a:ext>
                  </a:extLst>
                </a:gridCol>
                <a:gridCol w="681660">
                  <a:extLst>
                    <a:ext uri="{9D8B030D-6E8A-4147-A177-3AD203B41FA5}">
                      <a16:colId xmlns:a16="http://schemas.microsoft.com/office/drawing/2014/main" val="1886817830"/>
                    </a:ext>
                  </a:extLst>
                </a:gridCol>
              </a:tblGrid>
              <a:tr h="7077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Goals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Frequency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5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x 3 =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5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x 3 =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5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x 5 =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5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x 6 =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5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x 2 =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2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x 1 =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9281">
                <a:tc>
                  <a:txBody>
                    <a:bodyPr/>
                    <a:lstStyle/>
                    <a:p>
                      <a:pPr algn="ctr" fontAlgn="b"/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944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9867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6255" y="786940"/>
          <a:ext cx="11870573" cy="5928905"/>
        </p:xfrm>
        <a:graphic>
          <a:graphicData uri="http://schemas.openxmlformats.org/drawingml/2006/table">
            <a:tbl>
              <a:tblPr firstRow="1" firstCol="1" bandRow="1"/>
              <a:tblGrid>
                <a:gridCol w="6956844">
                  <a:extLst>
                    <a:ext uri="{9D8B030D-6E8A-4147-A177-3AD203B41FA5}">
                      <a16:colId xmlns:a16="http://schemas.microsoft.com/office/drawing/2014/main" val="1311992698"/>
                    </a:ext>
                  </a:extLst>
                </a:gridCol>
                <a:gridCol w="4913729">
                  <a:extLst>
                    <a:ext uri="{9D8B030D-6E8A-4147-A177-3AD203B41FA5}">
                      <a16:colId xmlns:a16="http://schemas.microsoft.com/office/drawing/2014/main" val="2804257037"/>
                    </a:ext>
                  </a:extLst>
                </a:gridCol>
              </a:tblGrid>
              <a:tr h="3738956">
                <a:tc>
                  <a:txBody>
                    <a:bodyPr/>
                    <a:lstStyle/>
                    <a:p>
                      <a:pPr marL="183515" marR="0" lvl="0" indent="-18034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endParaRPr kumimoji="0" lang="en-GB" altLang="zh-CN" sz="6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 biggest frequency value will tell you the mode.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5827614"/>
                  </a:ext>
                </a:extLst>
              </a:tr>
              <a:tr h="2189949">
                <a:tc>
                  <a:txBody>
                    <a:bodyPr/>
                    <a:lstStyle/>
                    <a:p>
                      <a:pPr marL="183515" marR="0" lvl="0" indent="-18034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r>
                        <a:rPr lang="en-GB" sz="36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Modal Group = </a:t>
                      </a:r>
                      <a:r>
                        <a:rPr lang="en-GB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≤ d &lt; 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200" b="0" i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Modal Group means you don’t need to give an individual value.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60540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0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Comic Sans MS" panose="030F0702030302020204" pitchFamily="66" charset="0"/>
              </a:rPr>
              <a:t>Averages – Group Frequency Mode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500E281-B9D5-40F9-B44D-5D8A96563908}"/>
              </a:ext>
            </a:extLst>
          </p:cNvPr>
          <p:cNvGraphicFramePr>
            <a:graphicFrameLocks noGrp="1"/>
          </p:cNvGraphicFramePr>
          <p:nvPr/>
        </p:nvGraphicFramePr>
        <p:xfrm>
          <a:off x="1510921" y="967324"/>
          <a:ext cx="4044636" cy="3394028"/>
        </p:xfrm>
        <a:graphic>
          <a:graphicData uri="http://schemas.openxmlformats.org/drawingml/2006/table">
            <a:tbl>
              <a:tblPr/>
              <a:tblGrid>
                <a:gridCol w="2115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45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Distance (d)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B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Frequency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B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217"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≤ d &lt; 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217"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≤ d &lt; 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217"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≤ d &lt; 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217"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≤ d &lt; 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458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≤ d &lt; 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705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/>
            </p:nvGraphicFramePr>
            <p:xfrm>
              <a:off x="166255" y="786940"/>
              <a:ext cx="11870573" cy="592890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6956844">
                      <a:extLst>
                        <a:ext uri="{9D8B030D-6E8A-4147-A177-3AD203B41FA5}">
                          <a16:colId xmlns:a16="http://schemas.microsoft.com/office/drawing/2014/main" val="1311992698"/>
                        </a:ext>
                      </a:extLst>
                    </a:gridCol>
                    <a:gridCol w="4913729">
                      <a:extLst>
                        <a:ext uri="{9D8B030D-6E8A-4147-A177-3AD203B41FA5}">
                          <a16:colId xmlns:a16="http://schemas.microsoft.com/office/drawing/2014/main" val="2804257037"/>
                        </a:ext>
                      </a:extLst>
                    </a:gridCol>
                  </a:tblGrid>
                  <a:tr h="3738956">
                    <a:tc>
                      <a:txBody>
                        <a:bodyPr/>
                        <a:lstStyle/>
                        <a:p>
                          <a:pPr marL="183515" marR="0" lvl="0" indent="-18034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844550" algn="l"/>
                            </a:tabLst>
                            <a:defRPr/>
                          </a:pPr>
                          <a:endParaRPr kumimoji="0" lang="en-GB" altLang="zh-CN" sz="6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4605" indent="-10795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844550" algn="l"/>
                            </a:tabLst>
                          </a:pP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You will need to get the total of the data. </a:t>
                          </a:r>
                        </a:p>
                        <a:p>
                          <a:pPr marL="14605" indent="-10795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844550" algn="l"/>
                            </a:tabLst>
                          </a:pP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In this case it means getting the total distance.</a:t>
                          </a:r>
                        </a:p>
                        <a:p>
                          <a:pPr marL="14605" indent="-10795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844550" algn="l"/>
                            </a:tabLst>
                          </a:pP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0 x 0 = 0                                                                          15 x 2 = 30                                                            25 x 4 = 100                                                             35 x 3 = 105                                                             45 x 1 = 45</a:t>
                          </a:r>
                        </a:p>
                        <a:p>
                          <a:pPr marL="14605" indent="-10795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844550" algn="l"/>
                            </a:tabLst>
                          </a:pP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Total = 0 + 30 + 100 + 105 + 45 = 280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295827614"/>
                      </a:ext>
                    </a:extLst>
                  </a:tr>
                  <a:tr h="2189949">
                    <a:tc>
                      <a:txBody>
                        <a:bodyPr/>
                        <a:lstStyle/>
                        <a:p>
                          <a:pPr marL="183515" indent="-180340"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844550" algn="l"/>
                            </a:tabLst>
                          </a:pPr>
                          <a:r>
                            <a:rPr lang="en-GB" sz="360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Mean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i="1" baseline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0" i="1" baseline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280</m:t>
                                  </m:r>
                                </m:num>
                                <m:den>
                                  <m:r>
                                    <a:rPr lang="en-US" sz="3600" b="0" i="1" baseline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 = 28 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4605" indent="-10795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844550" algn="l"/>
                            </a:tabLst>
                          </a:pPr>
                          <a:r>
                            <a:rPr lang="en-GB" sz="28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Mean </a:t>
                          </a:r>
                          <a:r>
                            <a:rPr lang="en-GB" sz="2800" b="0" i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800" b="0" i="1" baseline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800" b="0" i="0" baseline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Total</m:t>
                                  </m:r>
                                  <m:r>
                                    <a:rPr lang="en-US" sz="2800" b="0" i="0" baseline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800" b="0" i="0" baseline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of</m:t>
                                  </m:r>
                                  <m:r>
                                    <a:rPr lang="en-US" sz="2800" b="0" i="0" baseline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800" b="0" i="0" baseline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Data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2800" b="0" i="0" baseline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Total</m:t>
                                  </m:r>
                                  <m:r>
                                    <a:rPr lang="en-US" sz="2800" b="0" i="0" baseline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800" b="0" i="0" baseline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Frequency</m:t>
                                  </m:r>
                                </m:den>
                              </m:f>
                            </m:oMath>
                          </a14:m>
                          <a:endParaRPr lang="en-GB" sz="2800" b="0" i="0" baseline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536054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691155"/>
                  </p:ext>
                </p:extLst>
              </p:nvPr>
            </p:nvGraphicFramePr>
            <p:xfrm>
              <a:off x="166255" y="786940"/>
              <a:ext cx="11870573" cy="592890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6956844">
                      <a:extLst>
                        <a:ext uri="{9D8B030D-6E8A-4147-A177-3AD203B41FA5}">
                          <a16:colId xmlns:a16="http://schemas.microsoft.com/office/drawing/2014/main" val="1311992698"/>
                        </a:ext>
                      </a:extLst>
                    </a:gridCol>
                    <a:gridCol w="4913729">
                      <a:extLst>
                        <a:ext uri="{9D8B030D-6E8A-4147-A177-3AD203B41FA5}">
                          <a16:colId xmlns:a16="http://schemas.microsoft.com/office/drawing/2014/main" val="2804257037"/>
                        </a:ext>
                      </a:extLst>
                    </a:gridCol>
                  </a:tblGrid>
                  <a:tr h="3738956">
                    <a:tc>
                      <a:txBody>
                        <a:bodyPr/>
                        <a:lstStyle/>
                        <a:p>
                          <a:pPr marL="183515" marR="0" lvl="0" indent="-18034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844550" algn="l"/>
                            </a:tabLst>
                            <a:defRPr/>
                          </a:pPr>
                          <a:endParaRPr kumimoji="0" lang="en-GB" altLang="zh-CN" sz="6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4605" indent="-10795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844550" algn="l"/>
                            </a:tabLst>
                          </a:pP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You will need to get the total of the data. </a:t>
                          </a:r>
                        </a:p>
                        <a:p>
                          <a:pPr marL="14605" indent="-10795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844550" algn="l"/>
                            </a:tabLst>
                          </a:pP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In this case it means getting the total distance.</a:t>
                          </a:r>
                        </a:p>
                        <a:p>
                          <a:pPr marL="14605" indent="-10795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844550" algn="l"/>
                            </a:tabLst>
                          </a:pP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0 x 0 = 0                                                                          15 x 2 = 30                                                            25 x 4 = 100                                                             35 x 3 = 105                                                             45 x 1 = 45</a:t>
                          </a:r>
                        </a:p>
                        <a:p>
                          <a:pPr marL="14605" indent="-10795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844550" algn="l"/>
                            </a:tabLst>
                          </a:pP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Total = 0 + 30 + 100 + 105 + 45 = 280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295827614"/>
                      </a:ext>
                    </a:extLst>
                  </a:tr>
                  <a:tr h="21899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8" t="-171309" r="-70753" b="-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1811" t="-171309" r="-248" b="-5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36054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0" y="0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Comic Sans MS" panose="030F0702030302020204" pitchFamily="66" charset="0"/>
              </a:rPr>
              <a:t>Averages – Group Frequency Mean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500E281-B9D5-40F9-B44D-5D8A96563908}"/>
              </a:ext>
            </a:extLst>
          </p:cNvPr>
          <p:cNvGraphicFramePr>
            <a:graphicFrameLocks noGrp="1"/>
          </p:cNvGraphicFramePr>
          <p:nvPr/>
        </p:nvGraphicFramePr>
        <p:xfrm>
          <a:off x="296844" y="951956"/>
          <a:ext cx="4044636" cy="3394028"/>
        </p:xfrm>
        <a:graphic>
          <a:graphicData uri="http://schemas.openxmlformats.org/drawingml/2006/table">
            <a:tbl>
              <a:tblPr/>
              <a:tblGrid>
                <a:gridCol w="2115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45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Distance (d)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B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Frequency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B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217"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≤ d &lt; 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217"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≤ d &lt; 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217"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≤ d &lt; 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217"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≤ d &lt; 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458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≤ d &lt; 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C703E3E-26C8-4F35-87B3-2E07ED22679C}"/>
              </a:ext>
            </a:extLst>
          </p:cNvPr>
          <p:cNvSpPr txBox="1"/>
          <p:nvPr/>
        </p:nvSpPr>
        <p:spPr>
          <a:xfrm>
            <a:off x="4341481" y="2109180"/>
            <a:ext cx="1399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15 + 15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4847BE-E532-46F4-A762-BCFE01775A7D}"/>
              </a:ext>
            </a:extLst>
          </p:cNvPr>
          <p:cNvSpPr txBox="1"/>
          <p:nvPr/>
        </p:nvSpPr>
        <p:spPr>
          <a:xfrm>
            <a:off x="4341480" y="2671995"/>
            <a:ext cx="2720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25 + 25 + 25 + 25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1732BC-04D2-41BB-B932-3FDB1A1EF4FE}"/>
              </a:ext>
            </a:extLst>
          </p:cNvPr>
          <p:cNvSpPr txBox="1"/>
          <p:nvPr/>
        </p:nvSpPr>
        <p:spPr>
          <a:xfrm>
            <a:off x="4368809" y="3247380"/>
            <a:ext cx="2302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35 + 35 + 35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6C0CF9-FAAE-4B6A-82DC-4FBB2ED856D5}"/>
              </a:ext>
            </a:extLst>
          </p:cNvPr>
          <p:cNvSpPr txBox="1"/>
          <p:nvPr/>
        </p:nvSpPr>
        <p:spPr>
          <a:xfrm>
            <a:off x="4363513" y="3822764"/>
            <a:ext cx="661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45 </a:t>
            </a:r>
          </a:p>
        </p:txBody>
      </p:sp>
    </p:spTree>
    <p:extLst>
      <p:ext uri="{BB962C8B-B14F-4D97-AF65-F5344CB8AC3E}">
        <p14:creationId xmlns:p14="http://schemas.microsoft.com/office/powerpoint/2010/main" val="563440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1048</Words>
  <Application>Microsoft Office PowerPoint</Application>
  <PresentationFormat>Widescreen</PresentationFormat>
  <Paragraphs>179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DCSCCM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Stewart Gale</dc:creator>
  <cp:lastModifiedBy>Deirdre Gale</cp:lastModifiedBy>
  <cp:revision>49</cp:revision>
  <dcterms:created xsi:type="dcterms:W3CDTF">2020-07-01T16:01:07Z</dcterms:created>
  <dcterms:modified xsi:type="dcterms:W3CDTF">2020-07-30T06:23:28Z</dcterms:modified>
</cp:coreProperties>
</file>