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33"/>
  </p:handoutMasterIdLst>
  <p:sldIdLst>
    <p:sldId id="272" r:id="rId2"/>
    <p:sldId id="256" r:id="rId3"/>
    <p:sldId id="286" r:id="rId4"/>
    <p:sldId id="258" r:id="rId5"/>
    <p:sldId id="301" r:id="rId6"/>
    <p:sldId id="261" r:id="rId7"/>
    <p:sldId id="302" r:id="rId8"/>
    <p:sldId id="262" r:id="rId9"/>
    <p:sldId id="303" r:id="rId10"/>
    <p:sldId id="264" r:id="rId11"/>
    <p:sldId id="304" r:id="rId12"/>
    <p:sldId id="266" r:id="rId13"/>
    <p:sldId id="305" r:id="rId14"/>
    <p:sldId id="268" r:id="rId15"/>
    <p:sldId id="306" r:id="rId16"/>
    <p:sldId id="270" r:id="rId17"/>
    <p:sldId id="307" r:id="rId18"/>
    <p:sldId id="273" r:id="rId19"/>
    <p:sldId id="308" r:id="rId20"/>
    <p:sldId id="275" r:id="rId21"/>
    <p:sldId id="309" r:id="rId22"/>
    <p:sldId id="277" r:id="rId23"/>
    <p:sldId id="296" r:id="rId24"/>
    <p:sldId id="279" r:id="rId25"/>
    <p:sldId id="297" r:id="rId26"/>
    <p:sldId id="281" r:id="rId27"/>
    <p:sldId id="298" r:id="rId28"/>
    <p:sldId id="283" r:id="rId29"/>
    <p:sldId id="299" r:id="rId30"/>
    <p:sldId id="285" r:id="rId31"/>
    <p:sldId id="300"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AFA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6" autoAdjust="0"/>
    <p:restoredTop sz="94660"/>
  </p:normalViewPr>
  <p:slideViewPr>
    <p:cSldViewPr snapToGrid="0">
      <p:cViewPr varScale="1">
        <p:scale>
          <a:sx n="86" d="100"/>
          <a:sy n="86" d="100"/>
        </p:scale>
        <p:origin x="48" y="15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wart Gale" userId="3647ddd2-6040-41ae-a96d-232c23482af8" providerId="ADAL" clId="{483E69DD-574A-4EFF-8C95-C61FEE966EEC}"/>
    <pc:docChg chg="modSld">
      <pc:chgData name="Stewart Gale" userId="3647ddd2-6040-41ae-a96d-232c23482af8" providerId="ADAL" clId="{483E69DD-574A-4EFF-8C95-C61FEE966EEC}" dt="2022-08-22T17:44:34.469" v="6" actId="20577"/>
      <pc:docMkLst>
        <pc:docMk/>
      </pc:docMkLst>
      <pc:sldChg chg="modSp mod">
        <pc:chgData name="Stewart Gale" userId="3647ddd2-6040-41ae-a96d-232c23482af8" providerId="ADAL" clId="{483E69DD-574A-4EFF-8C95-C61FEE966EEC}" dt="2022-08-22T17:44:34.469" v="6" actId="20577"/>
        <pc:sldMkLst>
          <pc:docMk/>
          <pc:sldMk cId="3220382278" sldId="272"/>
        </pc:sldMkLst>
        <pc:spChg chg="mod">
          <ac:chgData name="Stewart Gale" userId="3647ddd2-6040-41ae-a96d-232c23482af8" providerId="ADAL" clId="{483E69DD-574A-4EFF-8C95-C61FEE966EEC}" dt="2022-08-22T17:44:34.469" v="6" actId="20577"/>
          <ac:spMkLst>
            <pc:docMk/>
            <pc:sldMk cId="3220382278" sldId="272"/>
            <ac:spMk id="4"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77E50A3-A954-44FC-A8D5-0C898BAA3B35}" type="datetimeFigureOut">
              <a:rPr lang="en-GB" smtClean="0"/>
              <a:t>22/08/2022</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91A0533-35AC-4CC4-B4AC-E742C66315BB}" type="slidenum">
              <a:rPr lang="en-GB" smtClean="0"/>
              <a:t>‹#›</a:t>
            </a:fld>
            <a:endParaRPr lang="en-GB"/>
          </a:p>
        </p:txBody>
      </p:sp>
    </p:spTree>
    <p:extLst>
      <p:ext uri="{BB962C8B-B14F-4D97-AF65-F5344CB8AC3E}">
        <p14:creationId xmlns:p14="http://schemas.microsoft.com/office/powerpoint/2010/main" val="185718333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23567241-9216-4993-A6C3-2C1D44028612}" type="datetimeFigureOut">
              <a:rPr lang="en-GB" smtClean="0"/>
              <a:t>22/08/2022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7B97F04-1B70-470F-96E9-6FCAD09F910D}" type="slidenum">
              <a:rPr lang="en-GB" smtClean="0"/>
              <a:t>‹#›</a:t>
            </a:fld>
            <a:endParaRPr lang="en-GB"/>
          </a:p>
        </p:txBody>
      </p:sp>
    </p:spTree>
    <p:extLst>
      <p:ext uri="{BB962C8B-B14F-4D97-AF65-F5344CB8AC3E}">
        <p14:creationId xmlns:p14="http://schemas.microsoft.com/office/powerpoint/2010/main" val="3837019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3567241-9216-4993-A6C3-2C1D44028612}" type="datetimeFigureOut">
              <a:rPr lang="en-GB" smtClean="0"/>
              <a:t>22/08/2022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7B97F04-1B70-470F-96E9-6FCAD09F910D}" type="slidenum">
              <a:rPr lang="en-GB" smtClean="0"/>
              <a:t>‹#›</a:t>
            </a:fld>
            <a:endParaRPr lang="en-GB"/>
          </a:p>
        </p:txBody>
      </p:sp>
    </p:spTree>
    <p:extLst>
      <p:ext uri="{BB962C8B-B14F-4D97-AF65-F5344CB8AC3E}">
        <p14:creationId xmlns:p14="http://schemas.microsoft.com/office/powerpoint/2010/main" val="40176636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3567241-9216-4993-A6C3-2C1D44028612}" type="datetimeFigureOut">
              <a:rPr lang="en-GB" smtClean="0"/>
              <a:t>22/08/2022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7B97F04-1B70-470F-96E9-6FCAD09F910D}" type="slidenum">
              <a:rPr lang="en-GB" smtClean="0"/>
              <a:t>‹#›</a:t>
            </a:fld>
            <a:endParaRPr lang="en-GB"/>
          </a:p>
        </p:txBody>
      </p:sp>
    </p:spTree>
    <p:extLst>
      <p:ext uri="{BB962C8B-B14F-4D97-AF65-F5344CB8AC3E}">
        <p14:creationId xmlns:p14="http://schemas.microsoft.com/office/powerpoint/2010/main" val="39538261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3567241-9216-4993-A6C3-2C1D44028612}" type="datetimeFigureOut">
              <a:rPr lang="en-GB" smtClean="0"/>
              <a:t>22/08/2022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7B97F04-1B70-470F-96E9-6FCAD09F910D}" type="slidenum">
              <a:rPr lang="en-GB" smtClean="0"/>
              <a:t>‹#›</a:t>
            </a:fld>
            <a:endParaRPr lang="en-GB"/>
          </a:p>
        </p:txBody>
      </p:sp>
    </p:spTree>
    <p:extLst>
      <p:ext uri="{BB962C8B-B14F-4D97-AF65-F5344CB8AC3E}">
        <p14:creationId xmlns:p14="http://schemas.microsoft.com/office/powerpoint/2010/main" val="26158281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3567241-9216-4993-A6C3-2C1D44028612}" type="datetimeFigureOut">
              <a:rPr lang="en-GB" smtClean="0"/>
              <a:t>22/08/2022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7B97F04-1B70-470F-96E9-6FCAD09F910D}" type="slidenum">
              <a:rPr lang="en-GB" smtClean="0"/>
              <a:t>‹#›</a:t>
            </a:fld>
            <a:endParaRPr lang="en-GB"/>
          </a:p>
        </p:txBody>
      </p:sp>
    </p:spTree>
    <p:extLst>
      <p:ext uri="{BB962C8B-B14F-4D97-AF65-F5344CB8AC3E}">
        <p14:creationId xmlns:p14="http://schemas.microsoft.com/office/powerpoint/2010/main" val="23210972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23567241-9216-4993-A6C3-2C1D44028612}" type="datetimeFigureOut">
              <a:rPr lang="en-GB" smtClean="0"/>
              <a:t>22/08/2022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7B97F04-1B70-470F-96E9-6FCAD09F910D}" type="slidenum">
              <a:rPr lang="en-GB" smtClean="0"/>
              <a:t>‹#›</a:t>
            </a:fld>
            <a:endParaRPr lang="en-GB"/>
          </a:p>
        </p:txBody>
      </p:sp>
    </p:spTree>
    <p:extLst>
      <p:ext uri="{BB962C8B-B14F-4D97-AF65-F5344CB8AC3E}">
        <p14:creationId xmlns:p14="http://schemas.microsoft.com/office/powerpoint/2010/main" val="27850122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23567241-9216-4993-A6C3-2C1D44028612}" type="datetimeFigureOut">
              <a:rPr lang="en-GB" smtClean="0"/>
              <a:t>22/08/2022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7B97F04-1B70-470F-96E9-6FCAD09F910D}" type="slidenum">
              <a:rPr lang="en-GB" smtClean="0"/>
              <a:t>‹#›</a:t>
            </a:fld>
            <a:endParaRPr lang="en-GB"/>
          </a:p>
        </p:txBody>
      </p:sp>
    </p:spTree>
    <p:extLst>
      <p:ext uri="{BB962C8B-B14F-4D97-AF65-F5344CB8AC3E}">
        <p14:creationId xmlns:p14="http://schemas.microsoft.com/office/powerpoint/2010/main" val="34916144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3567241-9216-4993-A6C3-2C1D44028612}" type="datetimeFigureOut">
              <a:rPr lang="en-GB" smtClean="0"/>
              <a:t>22/08/2022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7B97F04-1B70-470F-96E9-6FCAD09F910D}" type="slidenum">
              <a:rPr lang="en-GB" smtClean="0"/>
              <a:t>‹#›</a:t>
            </a:fld>
            <a:endParaRPr lang="en-GB"/>
          </a:p>
        </p:txBody>
      </p:sp>
    </p:spTree>
    <p:extLst>
      <p:ext uri="{BB962C8B-B14F-4D97-AF65-F5344CB8AC3E}">
        <p14:creationId xmlns:p14="http://schemas.microsoft.com/office/powerpoint/2010/main" val="3822229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567241-9216-4993-A6C3-2C1D44028612}" type="datetimeFigureOut">
              <a:rPr lang="en-GB" smtClean="0"/>
              <a:t>22/08/2022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7B97F04-1B70-470F-96E9-6FCAD09F910D}" type="slidenum">
              <a:rPr lang="en-GB" smtClean="0"/>
              <a:t>‹#›</a:t>
            </a:fld>
            <a:endParaRPr lang="en-GB"/>
          </a:p>
        </p:txBody>
      </p:sp>
    </p:spTree>
    <p:extLst>
      <p:ext uri="{BB962C8B-B14F-4D97-AF65-F5344CB8AC3E}">
        <p14:creationId xmlns:p14="http://schemas.microsoft.com/office/powerpoint/2010/main" val="13242329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3567241-9216-4993-A6C3-2C1D44028612}" type="datetimeFigureOut">
              <a:rPr lang="en-GB" smtClean="0"/>
              <a:t>22/08/2022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7B97F04-1B70-470F-96E9-6FCAD09F910D}" type="slidenum">
              <a:rPr lang="en-GB" smtClean="0"/>
              <a:t>‹#›</a:t>
            </a:fld>
            <a:endParaRPr lang="en-GB"/>
          </a:p>
        </p:txBody>
      </p:sp>
    </p:spTree>
    <p:extLst>
      <p:ext uri="{BB962C8B-B14F-4D97-AF65-F5344CB8AC3E}">
        <p14:creationId xmlns:p14="http://schemas.microsoft.com/office/powerpoint/2010/main" val="36074672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3567241-9216-4993-A6C3-2C1D44028612}" type="datetimeFigureOut">
              <a:rPr lang="en-GB" smtClean="0"/>
              <a:t>22/08/2022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7B97F04-1B70-470F-96E9-6FCAD09F910D}" type="slidenum">
              <a:rPr lang="en-GB" smtClean="0"/>
              <a:t>‹#›</a:t>
            </a:fld>
            <a:endParaRPr lang="en-GB"/>
          </a:p>
        </p:txBody>
      </p:sp>
    </p:spTree>
    <p:extLst>
      <p:ext uri="{BB962C8B-B14F-4D97-AF65-F5344CB8AC3E}">
        <p14:creationId xmlns:p14="http://schemas.microsoft.com/office/powerpoint/2010/main" val="22292996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567241-9216-4993-A6C3-2C1D44028612}" type="datetimeFigureOut">
              <a:rPr lang="en-GB" smtClean="0"/>
              <a:t>22/08/2022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B97F04-1B70-470F-96E9-6FCAD09F910D}" type="slidenum">
              <a:rPr lang="en-GB" smtClean="0"/>
              <a:t>‹#›</a:t>
            </a:fld>
            <a:endParaRPr lang="en-GB"/>
          </a:p>
        </p:txBody>
      </p:sp>
    </p:spTree>
    <p:extLst>
      <p:ext uri="{BB962C8B-B14F-4D97-AF65-F5344CB8AC3E}">
        <p14:creationId xmlns:p14="http://schemas.microsoft.com/office/powerpoint/2010/main" val="16920482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4281" y="350196"/>
            <a:ext cx="11799651" cy="5109091"/>
          </a:xfrm>
          <a:prstGeom prst="rect">
            <a:avLst/>
          </a:prstGeom>
          <a:noFill/>
        </p:spPr>
        <p:txBody>
          <a:bodyPr wrap="square" rtlCol="0">
            <a:spAutoFit/>
          </a:bodyPr>
          <a:lstStyle/>
          <a:p>
            <a:pPr algn="ctr"/>
            <a:r>
              <a:rPr lang="en-GB" sz="9600" b="1" dirty="0"/>
              <a:t>Diagnostic Assessment</a:t>
            </a:r>
          </a:p>
          <a:p>
            <a:pPr algn="ctr"/>
            <a:r>
              <a:rPr lang="en-GB" sz="11500"/>
              <a:t> Delta 1</a:t>
            </a:r>
            <a:endParaRPr lang="en-GB" sz="11500" dirty="0"/>
          </a:p>
          <a:p>
            <a:pPr algn="ctr"/>
            <a:r>
              <a:rPr lang="en-GB" sz="11500" dirty="0"/>
              <a:t> Unit 1</a:t>
            </a:r>
          </a:p>
        </p:txBody>
      </p:sp>
      <p:pic>
        <p:nvPicPr>
          <p:cNvPr id="5" name="Picture 4"/>
          <p:cNvPicPr>
            <a:picLocks noChangeAspect="1"/>
          </p:cNvPicPr>
          <p:nvPr/>
        </p:nvPicPr>
        <p:blipFill>
          <a:blip r:embed="rId2"/>
          <a:stretch>
            <a:fillRect/>
          </a:stretch>
        </p:blipFill>
        <p:spPr>
          <a:xfrm>
            <a:off x="107005" y="2769502"/>
            <a:ext cx="4212076" cy="3964562"/>
          </a:xfrm>
          <a:prstGeom prst="rect">
            <a:avLst/>
          </a:prstGeom>
        </p:spPr>
      </p:pic>
      <p:sp>
        <p:nvSpPr>
          <p:cNvPr id="6" name="Oval 5"/>
          <p:cNvSpPr/>
          <p:nvPr/>
        </p:nvSpPr>
        <p:spPr>
          <a:xfrm>
            <a:off x="1235825" y="2940580"/>
            <a:ext cx="2859579" cy="2723158"/>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p:cNvSpPr txBox="1"/>
          <p:nvPr/>
        </p:nvSpPr>
        <p:spPr>
          <a:xfrm>
            <a:off x="1663341" y="3150963"/>
            <a:ext cx="2143888" cy="2308324"/>
          </a:xfrm>
          <a:prstGeom prst="rect">
            <a:avLst/>
          </a:prstGeom>
          <a:noFill/>
        </p:spPr>
        <p:txBody>
          <a:bodyPr wrap="square" rtlCol="0">
            <a:spAutoFit/>
          </a:bodyPr>
          <a:lstStyle/>
          <a:p>
            <a:r>
              <a:rPr lang="en-GB" sz="2400" dirty="0"/>
              <a:t>Two Way Table</a:t>
            </a:r>
          </a:p>
          <a:p>
            <a:r>
              <a:rPr lang="en-GB" sz="2400" dirty="0"/>
              <a:t>Bar Charts</a:t>
            </a:r>
          </a:p>
          <a:p>
            <a:r>
              <a:rPr lang="en-GB" sz="2400" dirty="0"/>
              <a:t>Averages</a:t>
            </a:r>
          </a:p>
          <a:p>
            <a:r>
              <a:rPr lang="en-GB" sz="2400" dirty="0"/>
              <a:t>Line Graphs </a:t>
            </a:r>
          </a:p>
          <a:p>
            <a:r>
              <a:rPr lang="en-GB" sz="2400" dirty="0"/>
              <a:t>Pie Charts</a:t>
            </a:r>
          </a:p>
          <a:p>
            <a:r>
              <a:rPr lang="en-GB" sz="2400" dirty="0"/>
              <a:t>Scatter Graphs</a:t>
            </a:r>
          </a:p>
        </p:txBody>
      </p:sp>
    </p:spTree>
    <p:extLst>
      <p:ext uri="{BB962C8B-B14F-4D97-AF65-F5344CB8AC3E}">
        <p14:creationId xmlns:p14="http://schemas.microsoft.com/office/powerpoint/2010/main" val="32203822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0"/>
            <a:ext cx="12192000" cy="923330"/>
          </a:xfrm>
          <a:prstGeom prst="rect">
            <a:avLst/>
          </a:prstGeom>
          <a:noFill/>
        </p:spPr>
        <p:txBody>
          <a:bodyPr wrap="square" rtlCol="0">
            <a:spAutoFit/>
          </a:bodyPr>
          <a:lstStyle/>
          <a:p>
            <a:pPr algn="ctr"/>
            <a:r>
              <a:rPr lang="en-GB" sz="5400" b="1" dirty="0"/>
              <a:t>Question 5 – Averages from a List</a:t>
            </a:r>
          </a:p>
        </p:txBody>
      </p:sp>
      <p:pic>
        <p:nvPicPr>
          <p:cNvPr id="5" name="Picture 4"/>
          <p:cNvPicPr>
            <a:picLocks noChangeAspect="1"/>
          </p:cNvPicPr>
          <p:nvPr/>
        </p:nvPicPr>
        <p:blipFill rotWithShape="1">
          <a:blip r:embed="rId2"/>
          <a:srcRect l="27045" t="22922" r="29090" b="63629"/>
          <a:stretch/>
        </p:blipFill>
        <p:spPr>
          <a:xfrm>
            <a:off x="2452991" y="2125573"/>
            <a:ext cx="7149830" cy="1643974"/>
          </a:xfrm>
          <a:prstGeom prst="rect">
            <a:avLst/>
          </a:prstGeom>
        </p:spPr>
      </p:pic>
      <p:sp>
        <p:nvSpPr>
          <p:cNvPr id="8" name="TextBox 7"/>
          <p:cNvSpPr txBox="1"/>
          <p:nvPr/>
        </p:nvSpPr>
        <p:spPr>
          <a:xfrm>
            <a:off x="692285" y="1108953"/>
            <a:ext cx="10671242" cy="830997"/>
          </a:xfrm>
          <a:prstGeom prst="rect">
            <a:avLst/>
          </a:prstGeom>
          <a:noFill/>
        </p:spPr>
        <p:txBody>
          <a:bodyPr wrap="square" rtlCol="0">
            <a:spAutoFit/>
          </a:bodyPr>
          <a:lstStyle/>
          <a:p>
            <a:pPr algn="ctr"/>
            <a:r>
              <a:rPr lang="en-GB" sz="4800" dirty="0"/>
              <a:t>The median of these four numbers is 5.</a:t>
            </a:r>
          </a:p>
        </p:txBody>
      </p:sp>
      <p:sp>
        <p:nvSpPr>
          <p:cNvPr id="9" name="TextBox 8"/>
          <p:cNvSpPr txBox="1"/>
          <p:nvPr/>
        </p:nvSpPr>
        <p:spPr>
          <a:xfrm>
            <a:off x="692285" y="3955170"/>
            <a:ext cx="10671242" cy="830997"/>
          </a:xfrm>
          <a:prstGeom prst="rect">
            <a:avLst/>
          </a:prstGeom>
          <a:noFill/>
        </p:spPr>
        <p:txBody>
          <a:bodyPr wrap="square" rtlCol="0">
            <a:spAutoFit/>
          </a:bodyPr>
          <a:lstStyle/>
          <a:p>
            <a:pPr algn="ctr"/>
            <a:r>
              <a:rPr lang="en-GB" sz="4800" dirty="0"/>
              <a:t>Find the value of the missing number.</a:t>
            </a:r>
          </a:p>
        </p:txBody>
      </p:sp>
    </p:spTree>
    <p:extLst>
      <p:ext uri="{BB962C8B-B14F-4D97-AF65-F5344CB8AC3E}">
        <p14:creationId xmlns:p14="http://schemas.microsoft.com/office/powerpoint/2010/main" val="24706068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0"/>
            <a:ext cx="12192000" cy="923330"/>
          </a:xfrm>
          <a:prstGeom prst="rect">
            <a:avLst/>
          </a:prstGeom>
          <a:noFill/>
        </p:spPr>
        <p:txBody>
          <a:bodyPr wrap="square" rtlCol="0">
            <a:spAutoFit/>
          </a:bodyPr>
          <a:lstStyle/>
          <a:p>
            <a:pPr algn="ctr"/>
            <a:r>
              <a:rPr lang="en-GB" sz="5400" b="1" dirty="0"/>
              <a:t>Answer 5 – Averages from a List</a:t>
            </a:r>
          </a:p>
        </p:txBody>
      </p:sp>
      <p:graphicFrame>
        <p:nvGraphicFramePr>
          <p:cNvPr id="8" name="Table 7"/>
          <p:cNvGraphicFramePr>
            <a:graphicFrameLocks noGrp="1"/>
          </p:cNvGraphicFramePr>
          <p:nvPr/>
        </p:nvGraphicFramePr>
        <p:xfrm>
          <a:off x="318681" y="2937554"/>
          <a:ext cx="11554638" cy="3858804"/>
        </p:xfrm>
        <a:graphic>
          <a:graphicData uri="http://schemas.openxmlformats.org/drawingml/2006/table">
            <a:tbl>
              <a:tblPr/>
              <a:tblGrid>
                <a:gridCol w="2852536">
                  <a:extLst>
                    <a:ext uri="{9D8B030D-6E8A-4147-A177-3AD203B41FA5}">
                      <a16:colId xmlns:a16="http://schemas.microsoft.com/office/drawing/2014/main" val="2525775135"/>
                    </a:ext>
                  </a:extLst>
                </a:gridCol>
                <a:gridCol w="8702102">
                  <a:extLst>
                    <a:ext uri="{9D8B030D-6E8A-4147-A177-3AD203B41FA5}">
                      <a16:colId xmlns:a16="http://schemas.microsoft.com/office/drawing/2014/main" val="562879438"/>
                    </a:ext>
                  </a:extLst>
                </a:gridCol>
              </a:tblGrid>
              <a:tr h="457441">
                <a:tc>
                  <a:txBody>
                    <a:bodyPr/>
                    <a:lstStyle/>
                    <a:p>
                      <a:pPr algn="ctr" fontAlgn="ctr"/>
                      <a:r>
                        <a:rPr lang="en-GB" sz="2400" b="1" cap="all" dirty="0">
                          <a:solidFill>
                            <a:schemeClr val="tx1"/>
                          </a:solidFill>
                          <a:effectLst/>
                          <a:latin typeface="+mn-lt"/>
                        </a:rPr>
                        <a:t>CORRECT ANSWER</a:t>
                      </a: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l" fontAlgn="ctr"/>
                      <a:r>
                        <a:rPr lang="en-GB" sz="2400" b="1" cap="all" dirty="0">
                          <a:solidFill>
                            <a:schemeClr val="tx1"/>
                          </a:solidFill>
                          <a:effectLst/>
                          <a:latin typeface="+mn-lt"/>
                        </a:rPr>
                        <a:t>CORRECT</a:t>
                      </a:r>
                      <a:r>
                        <a:rPr lang="en-GB" sz="2400" b="1" cap="all" baseline="0" dirty="0">
                          <a:solidFill>
                            <a:schemeClr val="tx1"/>
                          </a:solidFill>
                          <a:effectLst/>
                          <a:latin typeface="+mn-lt"/>
                        </a:rPr>
                        <a:t> </a:t>
                      </a:r>
                      <a:r>
                        <a:rPr lang="en-GB" sz="2400" b="1" cap="all" dirty="0">
                          <a:solidFill>
                            <a:schemeClr val="tx1"/>
                          </a:solidFill>
                          <a:effectLst/>
                          <a:latin typeface="+mn-lt"/>
                        </a:rPr>
                        <a:t>EXPLANATION </a:t>
                      </a: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723718772"/>
                  </a:ext>
                </a:extLst>
              </a:tr>
              <a:tr h="772275">
                <a:tc>
                  <a:txBody>
                    <a:bodyPr/>
                    <a:lstStyle/>
                    <a:p>
                      <a:pPr algn="ctr" fontAlgn="ctr"/>
                      <a:r>
                        <a:rPr lang="en-GB" sz="3200" b="0" dirty="0">
                          <a:solidFill>
                            <a:schemeClr val="tx1"/>
                          </a:solidFill>
                          <a:effectLst/>
                          <a:latin typeface="robotobold"/>
                        </a:rPr>
                        <a:t>7</a:t>
                      </a: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ctr"/>
                      <a:r>
                        <a:rPr lang="en-US" sz="2200" b="0" dirty="0">
                          <a:solidFill>
                            <a:schemeClr val="tx1"/>
                          </a:solidFill>
                          <a:effectLst/>
                        </a:rPr>
                        <a:t>The median will be the mean of the missing number and 3. </a:t>
                      </a:r>
                    </a:p>
                    <a:p>
                      <a:pPr fontAlgn="ctr"/>
                      <a:r>
                        <a:rPr lang="en-US" sz="2200" b="0" dirty="0">
                          <a:solidFill>
                            <a:schemeClr val="tx1"/>
                          </a:solidFill>
                          <a:effectLst/>
                        </a:rPr>
                        <a:t>The mean of 7 and 3 is 7 + 3 = 10, 10/2 = 5.</a:t>
                      </a: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19887872"/>
                  </a:ext>
                </a:extLst>
              </a:tr>
              <a:tr h="457441">
                <a:tc>
                  <a:txBody>
                    <a:bodyPr/>
                    <a:lstStyle/>
                    <a:p>
                      <a:pPr algn="ctr" fontAlgn="ctr"/>
                      <a:r>
                        <a:rPr lang="en-GB" sz="2400" b="1" dirty="0">
                          <a:solidFill>
                            <a:schemeClr val="tx1"/>
                          </a:solidFill>
                          <a:effectLst/>
                          <a:latin typeface="+mn-lt"/>
                        </a:rPr>
                        <a:t>COMMON MISTAKES</a:t>
                      </a: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AFAF"/>
                    </a:solidFill>
                  </a:tcPr>
                </a:tc>
                <a:tc>
                  <a:txBody>
                    <a:bodyPr/>
                    <a:lstStyle/>
                    <a:p>
                      <a:pPr fontAlgn="ctr"/>
                      <a:r>
                        <a:rPr lang="en-US" sz="2400" b="1" dirty="0">
                          <a:solidFill>
                            <a:schemeClr val="tx1"/>
                          </a:solidFill>
                          <a:effectLst/>
                          <a:latin typeface="+mn-lt"/>
                        </a:rPr>
                        <a:t>WHAT</a:t>
                      </a:r>
                      <a:r>
                        <a:rPr lang="en-US" sz="2400" b="1" baseline="0" dirty="0">
                          <a:solidFill>
                            <a:schemeClr val="tx1"/>
                          </a:solidFill>
                          <a:effectLst/>
                          <a:latin typeface="+mn-lt"/>
                        </a:rPr>
                        <a:t> MIGHT BE YOUR MISTAKE </a:t>
                      </a:r>
                      <a:endParaRPr lang="en-US" sz="2400" b="1" dirty="0">
                        <a:solidFill>
                          <a:schemeClr val="tx1"/>
                        </a:solidFill>
                        <a:effectLst/>
                        <a:latin typeface="+mn-lt"/>
                      </a:endParaRP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AFAF"/>
                    </a:solidFill>
                  </a:tcPr>
                </a:tc>
                <a:extLst>
                  <a:ext uri="{0D108BD9-81ED-4DB2-BD59-A6C34878D82A}">
                    <a16:rowId xmlns:a16="http://schemas.microsoft.com/office/drawing/2014/main" val="2671523938"/>
                  </a:ext>
                </a:extLst>
              </a:tr>
              <a:tr h="568784">
                <a:tc>
                  <a:txBody>
                    <a:bodyPr/>
                    <a:lstStyle/>
                    <a:p>
                      <a:pPr algn="ctr" fontAlgn="ctr"/>
                      <a:r>
                        <a:rPr lang="en-GB" sz="3200" b="0" dirty="0">
                          <a:solidFill>
                            <a:schemeClr val="tx1"/>
                          </a:solidFill>
                          <a:effectLst/>
                          <a:latin typeface="robotobold"/>
                        </a:rPr>
                        <a:t>4</a:t>
                      </a: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ctr"/>
                      <a:r>
                        <a:rPr lang="en-US" sz="2200" b="0" dirty="0">
                          <a:solidFill>
                            <a:schemeClr val="tx1"/>
                          </a:solidFill>
                          <a:effectLst/>
                        </a:rPr>
                        <a:t>The student has worked out the missing number for the mean to be 5</a:t>
                      </a: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76405851"/>
                  </a:ext>
                </a:extLst>
              </a:tr>
              <a:tr h="568784">
                <a:tc>
                  <a:txBody>
                    <a:bodyPr/>
                    <a:lstStyle/>
                    <a:p>
                      <a:pPr algn="ctr" fontAlgn="ctr"/>
                      <a:r>
                        <a:rPr lang="en-GB" sz="3200" b="0" dirty="0">
                          <a:solidFill>
                            <a:schemeClr val="tx1"/>
                          </a:solidFill>
                          <a:effectLst/>
                          <a:latin typeface="robotobold"/>
                        </a:rPr>
                        <a:t>16</a:t>
                      </a: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ctr"/>
                      <a:r>
                        <a:rPr lang="en-US" sz="2200" b="0" dirty="0">
                          <a:solidFill>
                            <a:schemeClr val="tx1"/>
                          </a:solidFill>
                          <a:effectLst/>
                        </a:rPr>
                        <a:t>The student has added the numbers together.</a:t>
                      </a: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68997206"/>
                  </a:ext>
                </a:extLst>
              </a:tr>
              <a:tr h="735799">
                <a:tc>
                  <a:txBody>
                    <a:bodyPr/>
                    <a:lstStyle/>
                    <a:p>
                      <a:pPr algn="ctr" fontAlgn="ctr"/>
                      <a:r>
                        <a:rPr lang="en-GB" sz="3200" b="0" dirty="0">
                          <a:solidFill>
                            <a:schemeClr val="tx1"/>
                          </a:solidFill>
                          <a:effectLst/>
                          <a:latin typeface="robotobold"/>
                        </a:rPr>
                        <a:t>6.5</a:t>
                      </a: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ctr"/>
                      <a:r>
                        <a:rPr lang="en-US" sz="2200" b="0" dirty="0">
                          <a:solidFill>
                            <a:schemeClr val="tx1"/>
                          </a:solidFill>
                          <a:effectLst/>
                        </a:rPr>
                        <a:t>The student has not put the numbers in size order first, and has simply worked out the mean of 1 and 12.</a:t>
                      </a: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33606831"/>
                  </a:ext>
                </a:extLst>
              </a:tr>
            </a:tbl>
          </a:graphicData>
        </a:graphic>
      </p:graphicFrame>
      <p:pic>
        <p:nvPicPr>
          <p:cNvPr id="3" name="Picture 2"/>
          <p:cNvPicPr>
            <a:picLocks noChangeAspect="1"/>
          </p:cNvPicPr>
          <p:nvPr/>
        </p:nvPicPr>
        <p:blipFill rotWithShape="1">
          <a:blip r:embed="rId2"/>
          <a:srcRect t="5313" b="7430"/>
          <a:stretch/>
        </p:blipFill>
        <p:spPr>
          <a:xfrm>
            <a:off x="3232593" y="923330"/>
            <a:ext cx="5697398" cy="1926076"/>
          </a:xfrm>
          <a:prstGeom prst="rect">
            <a:avLst/>
          </a:prstGeom>
        </p:spPr>
      </p:pic>
    </p:spTree>
    <p:extLst>
      <p:ext uri="{BB962C8B-B14F-4D97-AF65-F5344CB8AC3E}">
        <p14:creationId xmlns:p14="http://schemas.microsoft.com/office/powerpoint/2010/main" val="5102734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l="9415" t="15691" r="9362" b="36967"/>
          <a:stretch/>
        </p:blipFill>
        <p:spPr>
          <a:xfrm>
            <a:off x="298080" y="1088700"/>
            <a:ext cx="11595839" cy="5068908"/>
          </a:xfrm>
          <a:prstGeom prst="rect">
            <a:avLst/>
          </a:prstGeom>
        </p:spPr>
      </p:pic>
      <p:sp>
        <p:nvSpPr>
          <p:cNvPr id="6" name="TextBox 5"/>
          <p:cNvSpPr txBox="1"/>
          <p:nvPr/>
        </p:nvSpPr>
        <p:spPr>
          <a:xfrm>
            <a:off x="0" y="0"/>
            <a:ext cx="12192000" cy="923330"/>
          </a:xfrm>
          <a:prstGeom prst="rect">
            <a:avLst/>
          </a:prstGeom>
          <a:noFill/>
        </p:spPr>
        <p:txBody>
          <a:bodyPr wrap="square" rtlCol="0">
            <a:spAutoFit/>
          </a:bodyPr>
          <a:lstStyle/>
          <a:p>
            <a:pPr algn="ctr"/>
            <a:r>
              <a:rPr lang="en-GB" sz="5400" b="1" dirty="0"/>
              <a:t>Question 6 – Averages from a List</a:t>
            </a:r>
          </a:p>
        </p:txBody>
      </p:sp>
    </p:spTree>
    <p:extLst>
      <p:ext uri="{BB962C8B-B14F-4D97-AF65-F5344CB8AC3E}">
        <p14:creationId xmlns:p14="http://schemas.microsoft.com/office/powerpoint/2010/main" val="11717869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0"/>
            <a:ext cx="12192000" cy="923330"/>
          </a:xfrm>
          <a:prstGeom prst="rect">
            <a:avLst/>
          </a:prstGeom>
          <a:noFill/>
        </p:spPr>
        <p:txBody>
          <a:bodyPr wrap="square" rtlCol="0">
            <a:spAutoFit/>
          </a:bodyPr>
          <a:lstStyle/>
          <a:p>
            <a:pPr algn="ctr"/>
            <a:r>
              <a:rPr lang="en-GB" sz="5400" b="1" dirty="0"/>
              <a:t>Answer 6 – Averages from a List</a:t>
            </a:r>
          </a:p>
        </p:txBody>
      </p:sp>
      <p:graphicFrame>
        <p:nvGraphicFramePr>
          <p:cNvPr id="8" name="Table 7"/>
          <p:cNvGraphicFramePr>
            <a:graphicFrameLocks noGrp="1"/>
          </p:cNvGraphicFramePr>
          <p:nvPr/>
        </p:nvGraphicFramePr>
        <p:xfrm>
          <a:off x="318681" y="2937554"/>
          <a:ext cx="11554638" cy="3736884"/>
        </p:xfrm>
        <a:graphic>
          <a:graphicData uri="http://schemas.openxmlformats.org/drawingml/2006/table">
            <a:tbl>
              <a:tblPr/>
              <a:tblGrid>
                <a:gridCol w="3017906">
                  <a:extLst>
                    <a:ext uri="{9D8B030D-6E8A-4147-A177-3AD203B41FA5}">
                      <a16:colId xmlns:a16="http://schemas.microsoft.com/office/drawing/2014/main" val="2525775135"/>
                    </a:ext>
                  </a:extLst>
                </a:gridCol>
                <a:gridCol w="8536732">
                  <a:extLst>
                    <a:ext uri="{9D8B030D-6E8A-4147-A177-3AD203B41FA5}">
                      <a16:colId xmlns:a16="http://schemas.microsoft.com/office/drawing/2014/main" val="562879438"/>
                    </a:ext>
                  </a:extLst>
                </a:gridCol>
              </a:tblGrid>
              <a:tr h="376324">
                <a:tc>
                  <a:txBody>
                    <a:bodyPr/>
                    <a:lstStyle/>
                    <a:p>
                      <a:pPr algn="ctr" fontAlgn="ctr"/>
                      <a:r>
                        <a:rPr lang="en-GB" sz="2400" b="1" cap="all" dirty="0">
                          <a:solidFill>
                            <a:schemeClr val="tx1"/>
                          </a:solidFill>
                          <a:effectLst/>
                          <a:latin typeface="+mn-lt"/>
                        </a:rPr>
                        <a:t>CORRECT ANSWER</a:t>
                      </a: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l" fontAlgn="ctr"/>
                      <a:r>
                        <a:rPr lang="en-GB" sz="2400" b="1" cap="all" dirty="0">
                          <a:solidFill>
                            <a:schemeClr val="tx1"/>
                          </a:solidFill>
                          <a:effectLst/>
                          <a:latin typeface="+mn-lt"/>
                        </a:rPr>
                        <a:t>CORRECT</a:t>
                      </a:r>
                      <a:r>
                        <a:rPr lang="en-GB" sz="2400" b="1" cap="all" baseline="0" dirty="0">
                          <a:solidFill>
                            <a:schemeClr val="tx1"/>
                          </a:solidFill>
                          <a:effectLst/>
                          <a:latin typeface="+mn-lt"/>
                        </a:rPr>
                        <a:t> </a:t>
                      </a:r>
                      <a:r>
                        <a:rPr lang="en-GB" sz="2400" b="1" cap="all" dirty="0">
                          <a:solidFill>
                            <a:schemeClr val="tx1"/>
                          </a:solidFill>
                          <a:effectLst/>
                          <a:latin typeface="+mn-lt"/>
                        </a:rPr>
                        <a:t>EXPLANATION </a:t>
                      </a: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723718772"/>
                  </a:ext>
                </a:extLst>
              </a:tr>
              <a:tr h="845635">
                <a:tc>
                  <a:txBody>
                    <a:bodyPr/>
                    <a:lstStyle/>
                    <a:p>
                      <a:pPr algn="ctr" fontAlgn="ctr"/>
                      <a:r>
                        <a:rPr lang="en-GB" sz="3200" b="0" dirty="0">
                          <a:solidFill>
                            <a:schemeClr val="tx1"/>
                          </a:solidFill>
                          <a:effectLst/>
                          <a:latin typeface="robotobold"/>
                        </a:rPr>
                        <a:t>Green</a:t>
                      </a: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ctr"/>
                      <a:r>
                        <a:rPr lang="en-US" sz="2400" b="0" dirty="0">
                          <a:solidFill>
                            <a:schemeClr val="tx1"/>
                          </a:solidFill>
                          <a:effectLst/>
                        </a:rPr>
                        <a:t>If we order the stacks by height, the median stack is the middle one. This will be the green stack.</a:t>
                      </a: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19887872"/>
                  </a:ext>
                </a:extLst>
              </a:tr>
              <a:tr h="376324">
                <a:tc>
                  <a:txBody>
                    <a:bodyPr/>
                    <a:lstStyle/>
                    <a:p>
                      <a:pPr algn="ctr" fontAlgn="ctr"/>
                      <a:r>
                        <a:rPr lang="en-GB" sz="2400" b="1" dirty="0">
                          <a:solidFill>
                            <a:schemeClr val="tx1"/>
                          </a:solidFill>
                          <a:effectLst/>
                          <a:latin typeface="+mn-lt"/>
                        </a:rPr>
                        <a:t>COMMON MISTAKES</a:t>
                      </a: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AFAF"/>
                    </a:solidFill>
                  </a:tcPr>
                </a:tc>
                <a:tc>
                  <a:txBody>
                    <a:bodyPr/>
                    <a:lstStyle/>
                    <a:p>
                      <a:pPr fontAlgn="ctr"/>
                      <a:r>
                        <a:rPr lang="en-US" sz="2400" b="1" dirty="0">
                          <a:solidFill>
                            <a:schemeClr val="tx1"/>
                          </a:solidFill>
                          <a:effectLst/>
                          <a:latin typeface="+mn-lt"/>
                        </a:rPr>
                        <a:t>WHAT</a:t>
                      </a:r>
                      <a:r>
                        <a:rPr lang="en-US" sz="2400" b="1" baseline="0" dirty="0">
                          <a:solidFill>
                            <a:schemeClr val="tx1"/>
                          </a:solidFill>
                          <a:effectLst/>
                          <a:latin typeface="+mn-lt"/>
                        </a:rPr>
                        <a:t> MIGHT BE YOUR MISTAKE </a:t>
                      </a:r>
                      <a:endParaRPr lang="en-US" sz="2400" b="1" dirty="0">
                        <a:solidFill>
                          <a:schemeClr val="tx1"/>
                        </a:solidFill>
                        <a:effectLst/>
                        <a:latin typeface="+mn-lt"/>
                      </a:endParaRP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AFAF"/>
                    </a:solidFill>
                  </a:tcPr>
                </a:tc>
                <a:extLst>
                  <a:ext uri="{0D108BD9-81ED-4DB2-BD59-A6C34878D82A}">
                    <a16:rowId xmlns:a16="http://schemas.microsoft.com/office/drawing/2014/main" val="2671523938"/>
                  </a:ext>
                </a:extLst>
              </a:tr>
              <a:tr h="534509">
                <a:tc>
                  <a:txBody>
                    <a:bodyPr/>
                    <a:lstStyle/>
                    <a:p>
                      <a:pPr algn="ctr" fontAlgn="ctr"/>
                      <a:r>
                        <a:rPr lang="en-GB" sz="3200" b="0" dirty="0">
                          <a:solidFill>
                            <a:schemeClr val="tx1"/>
                          </a:solidFill>
                          <a:effectLst/>
                          <a:latin typeface="robotobold"/>
                        </a:rPr>
                        <a:t>Red</a:t>
                      </a: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ctr"/>
                      <a:r>
                        <a:rPr lang="en-US" sz="2400" b="0" dirty="0">
                          <a:solidFill>
                            <a:schemeClr val="tx1"/>
                          </a:solidFill>
                          <a:effectLst/>
                        </a:rPr>
                        <a:t>The student has not ordered the stacks correctly.</a:t>
                      </a: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76405851"/>
                  </a:ext>
                </a:extLst>
              </a:tr>
              <a:tr h="532761">
                <a:tc>
                  <a:txBody>
                    <a:bodyPr/>
                    <a:lstStyle/>
                    <a:p>
                      <a:pPr algn="ctr" fontAlgn="ctr"/>
                      <a:r>
                        <a:rPr lang="en-GB" sz="3200" b="0" dirty="0">
                          <a:solidFill>
                            <a:schemeClr val="tx1"/>
                          </a:solidFill>
                          <a:effectLst/>
                          <a:latin typeface="robotobold"/>
                        </a:rPr>
                        <a:t>Blue</a:t>
                      </a: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ctr"/>
                      <a:r>
                        <a:rPr lang="en-US" sz="2400" b="0" dirty="0">
                          <a:solidFill>
                            <a:schemeClr val="tx1"/>
                          </a:solidFill>
                          <a:effectLst/>
                        </a:rPr>
                        <a:t>The student has picked the stack currently in the middle.</a:t>
                      </a: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68997206"/>
                  </a:ext>
                </a:extLst>
              </a:tr>
              <a:tr h="532761">
                <a:tc>
                  <a:txBody>
                    <a:bodyPr/>
                    <a:lstStyle/>
                    <a:p>
                      <a:pPr algn="ctr" fontAlgn="ctr"/>
                      <a:r>
                        <a:rPr lang="en-GB" sz="3200" b="0" dirty="0">
                          <a:solidFill>
                            <a:schemeClr val="tx1"/>
                          </a:solidFill>
                          <a:effectLst/>
                          <a:latin typeface="robotobold"/>
                        </a:rPr>
                        <a:t>Purple</a:t>
                      </a: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ctr"/>
                      <a:r>
                        <a:rPr lang="en-US" sz="2400" b="0" dirty="0">
                          <a:solidFill>
                            <a:schemeClr val="tx1"/>
                          </a:solidFill>
                          <a:effectLst/>
                        </a:rPr>
                        <a:t>The student has not ordered the stacks correctly.</a:t>
                      </a: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33606831"/>
                  </a:ext>
                </a:extLst>
              </a:tr>
            </a:tbl>
          </a:graphicData>
        </a:graphic>
      </p:graphicFrame>
      <p:pic>
        <p:nvPicPr>
          <p:cNvPr id="7" name="Picture 6"/>
          <p:cNvPicPr>
            <a:picLocks noChangeAspect="1"/>
          </p:cNvPicPr>
          <p:nvPr/>
        </p:nvPicPr>
        <p:blipFill rotWithShape="1">
          <a:blip r:embed="rId2"/>
          <a:srcRect l="9415" t="15691" r="9362" b="36967"/>
          <a:stretch/>
        </p:blipFill>
        <p:spPr>
          <a:xfrm>
            <a:off x="3673579" y="835780"/>
            <a:ext cx="4556021" cy="1991581"/>
          </a:xfrm>
          <a:prstGeom prst="rect">
            <a:avLst/>
          </a:prstGeom>
        </p:spPr>
      </p:pic>
    </p:spTree>
    <p:extLst>
      <p:ext uri="{BB962C8B-B14F-4D97-AF65-F5344CB8AC3E}">
        <p14:creationId xmlns:p14="http://schemas.microsoft.com/office/powerpoint/2010/main" val="41144033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0"/>
            <a:ext cx="12192000" cy="830997"/>
          </a:xfrm>
          <a:prstGeom prst="rect">
            <a:avLst/>
          </a:prstGeom>
          <a:noFill/>
        </p:spPr>
        <p:txBody>
          <a:bodyPr wrap="square" rtlCol="0">
            <a:spAutoFit/>
          </a:bodyPr>
          <a:lstStyle/>
          <a:p>
            <a:pPr algn="ctr"/>
            <a:r>
              <a:rPr lang="en-GB" sz="4800" b="1" dirty="0"/>
              <a:t>Question 7 – Choosing an Average</a:t>
            </a:r>
          </a:p>
        </p:txBody>
      </p:sp>
      <p:pic>
        <p:nvPicPr>
          <p:cNvPr id="4" name="Picture 3"/>
          <p:cNvPicPr>
            <a:picLocks noChangeAspect="1"/>
          </p:cNvPicPr>
          <p:nvPr/>
        </p:nvPicPr>
        <p:blipFill rotWithShape="1">
          <a:blip r:embed="rId2"/>
          <a:srcRect l="7739" t="10798" r="7766" b="66755"/>
          <a:stretch/>
        </p:blipFill>
        <p:spPr>
          <a:xfrm>
            <a:off x="204280" y="1536969"/>
            <a:ext cx="11766273" cy="2344367"/>
          </a:xfrm>
          <a:prstGeom prst="rect">
            <a:avLst/>
          </a:prstGeom>
        </p:spPr>
      </p:pic>
    </p:spTree>
    <p:extLst>
      <p:ext uri="{BB962C8B-B14F-4D97-AF65-F5344CB8AC3E}">
        <p14:creationId xmlns:p14="http://schemas.microsoft.com/office/powerpoint/2010/main" val="11917700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0"/>
            <a:ext cx="12192000" cy="923330"/>
          </a:xfrm>
          <a:prstGeom prst="rect">
            <a:avLst/>
          </a:prstGeom>
          <a:noFill/>
        </p:spPr>
        <p:txBody>
          <a:bodyPr wrap="square" rtlCol="0">
            <a:spAutoFit/>
          </a:bodyPr>
          <a:lstStyle/>
          <a:p>
            <a:pPr algn="ctr"/>
            <a:r>
              <a:rPr lang="en-GB" sz="5400" b="1" dirty="0"/>
              <a:t>Answer 7 – Choosing an Average</a:t>
            </a:r>
          </a:p>
        </p:txBody>
      </p:sp>
      <p:graphicFrame>
        <p:nvGraphicFramePr>
          <p:cNvPr id="8" name="Table 7"/>
          <p:cNvGraphicFramePr>
            <a:graphicFrameLocks noGrp="1"/>
          </p:cNvGraphicFramePr>
          <p:nvPr/>
        </p:nvGraphicFramePr>
        <p:xfrm>
          <a:off x="318681" y="2719255"/>
          <a:ext cx="11554638" cy="3858804"/>
        </p:xfrm>
        <a:graphic>
          <a:graphicData uri="http://schemas.openxmlformats.org/drawingml/2006/table">
            <a:tbl>
              <a:tblPr/>
              <a:tblGrid>
                <a:gridCol w="3017906">
                  <a:extLst>
                    <a:ext uri="{9D8B030D-6E8A-4147-A177-3AD203B41FA5}">
                      <a16:colId xmlns:a16="http://schemas.microsoft.com/office/drawing/2014/main" val="2525775135"/>
                    </a:ext>
                  </a:extLst>
                </a:gridCol>
                <a:gridCol w="8536732">
                  <a:extLst>
                    <a:ext uri="{9D8B030D-6E8A-4147-A177-3AD203B41FA5}">
                      <a16:colId xmlns:a16="http://schemas.microsoft.com/office/drawing/2014/main" val="562879438"/>
                    </a:ext>
                  </a:extLst>
                </a:gridCol>
              </a:tblGrid>
              <a:tr h="376324">
                <a:tc>
                  <a:txBody>
                    <a:bodyPr/>
                    <a:lstStyle/>
                    <a:p>
                      <a:pPr algn="ctr" fontAlgn="ctr"/>
                      <a:r>
                        <a:rPr lang="en-GB" sz="2400" b="1" cap="all" dirty="0">
                          <a:solidFill>
                            <a:schemeClr val="tx1"/>
                          </a:solidFill>
                          <a:effectLst/>
                          <a:latin typeface="+mn-lt"/>
                        </a:rPr>
                        <a:t>CORRECT ANSWER</a:t>
                      </a: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l" fontAlgn="ctr"/>
                      <a:r>
                        <a:rPr lang="en-GB" sz="2400" b="1" cap="all" dirty="0">
                          <a:solidFill>
                            <a:schemeClr val="tx1"/>
                          </a:solidFill>
                          <a:effectLst/>
                          <a:latin typeface="+mn-lt"/>
                        </a:rPr>
                        <a:t>CORRECT</a:t>
                      </a:r>
                      <a:r>
                        <a:rPr lang="en-GB" sz="2400" b="1" cap="all" baseline="0" dirty="0">
                          <a:solidFill>
                            <a:schemeClr val="tx1"/>
                          </a:solidFill>
                          <a:effectLst/>
                          <a:latin typeface="+mn-lt"/>
                        </a:rPr>
                        <a:t> </a:t>
                      </a:r>
                      <a:r>
                        <a:rPr lang="en-GB" sz="2400" b="1" cap="all" dirty="0">
                          <a:solidFill>
                            <a:schemeClr val="tx1"/>
                          </a:solidFill>
                          <a:effectLst/>
                          <a:latin typeface="+mn-lt"/>
                        </a:rPr>
                        <a:t>EXPLANATION </a:t>
                      </a: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723718772"/>
                  </a:ext>
                </a:extLst>
              </a:tr>
              <a:tr h="845635">
                <a:tc>
                  <a:txBody>
                    <a:bodyPr/>
                    <a:lstStyle/>
                    <a:p>
                      <a:pPr algn="ctr" fontAlgn="ctr"/>
                      <a:r>
                        <a:rPr lang="en-GB" sz="3200" b="0" dirty="0">
                          <a:solidFill>
                            <a:schemeClr val="tx1"/>
                          </a:solidFill>
                          <a:effectLst/>
                          <a:latin typeface="robotobold"/>
                        </a:rPr>
                        <a:t>Mean</a:t>
                      </a: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ctr"/>
                      <a:r>
                        <a:rPr lang="en-US" sz="2400" b="0" dirty="0">
                          <a:solidFill>
                            <a:schemeClr val="tx1"/>
                          </a:solidFill>
                          <a:effectLst/>
                        </a:rPr>
                        <a:t>The mean is dependent on the sum of all of the values, so large or small values can change the answer easily.</a:t>
                      </a: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19887872"/>
                  </a:ext>
                </a:extLst>
              </a:tr>
              <a:tr h="376324">
                <a:tc>
                  <a:txBody>
                    <a:bodyPr/>
                    <a:lstStyle/>
                    <a:p>
                      <a:pPr algn="ctr" fontAlgn="ctr"/>
                      <a:r>
                        <a:rPr lang="en-GB" sz="2400" b="1" dirty="0">
                          <a:solidFill>
                            <a:schemeClr val="tx1"/>
                          </a:solidFill>
                          <a:effectLst/>
                          <a:latin typeface="+mn-lt"/>
                        </a:rPr>
                        <a:t>COMMON MISTAKES</a:t>
                      </a: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AFAF"/>
                    </a:solidFill>
                  </a:tcPr>
                </a:tc>
                <a:tc>
                  <a:txBody>
                    <a:bodyPr/>
                    <a:lstStyle/>
                    <a:p>
                      <a:pPr fontAlgn="ctr"/>
                      <a:r>
                        <a:rPr lang="en-US" sz="2400" b="1" dirty="0">
                          <a:solidFill>
                            <a:schemeClr val="tx1"/>
                          </a:solidFill>
                          <a:effectLst/>
                          <a:latin typeface="+mn-lt"/>
                        </a:rPr>
                        <a:t>WHAT</a:t>
                      </a:r>
                      <a:r>
                        <a:rPr lang="en-US" sz="2400" b="1" baseline="0" dirty="0">
                          <a:solidFill>
                            <a:schemeClr val="tx1"/>
                          </a:solidFill>
                          <a:effectLst/>
                          <a:latin typeface="+mn-lt"/>
                        </a:rPr>
                        <a:t> MIGHT BE YOUR MISTAKE </a:t>
                      </a:r>
                      <a:endParaRPr lang="en-US" sz="2400" b="1" dirty="0">
                        <a:solidFill>
                          <a:schemeClr val="tx1"/>
                        </a:solidFill>
                        <a:effectLst/>
                        <a:latin typeface="+mn-lt"/>
                      </a:endParaRP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AFAF"/>
                    </a:solidFill>
                  </a:tcPr>
                </a:tc>
                <a:extLst>
                  <a:ext uri="{0D108BD9-81ED-4DB2-BD59-A6C34878D82A}">
                    <a16:rowId xmlns:a16="http://schemas.microsoft.com/office/drawing/2014/main" val="2671523938"/>
                  </a:ext>
                </a:extLst>
              </a:tr>
              <a:tr h="534509">
                <a:tc>
                  <a:txBody>
                    <a:bodyPr/>
                    <a:lstStyle/>
                    <a:p>
                      <a:pPr algn="ctr" fontAlgn="ctr"/>
                      <a:r>
                        <a:rPr lang="en-GB" sz="3200" b="0" dirty="0">
                          <a:solidFill>
                            <a:schemeClr val="tx1"/>
                          </a:solidFill>
                          <a:effectLst/>
                          <a:latin typeface="robotobold"/>
                        </a:rPr>
                        <a:t>Median</a:t>
                      </a: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ctr"/>
                      <a:r>
                        <a:rPr lang="en-US" sz="2000" b="0" dirty="0">
                          <a:solidFill>
                            <a:schemeClr val="tx1"/>
                          </a:solidFill>
                          <a:effectLst/>
                        </a:rPr>
                        <a:t>The student has not</a:t>
                      </a:r>
                      <a:r>
                        <a:rPr lang="en-US" sz="2000" b="0" baseline="0" dirty="0">
                          <a:solidFill>
                            <a:schemeClr val="tx1"/>
                          </a:solidFill>
                          <a:effectLst/>
                        </a:rPr>
                        <a:t> </a:t>
                      </a:r>
                      <a:r>
                        <a:rPr lang="en-US" sz="2000" b="0" baseline="0" dirty="0" err="1">
                          <a:solidFill>
                            <a:schemeClr val="tx1"/>
                          </a:solidFill>
                          <a:effectLst/>
                        </a:rPr>
                        <a:t>realised</a:t>
                      </a:r>
                      <a:r>
                        <a:rPr lang="en-US" sz="2000" b="0" baseline="0" dirty="0">
                          <a:solidFill>
                            <a:schemeClr val="tx1"/>
                          </a:solidFill>
                          <a:effectLst/>
                        </a:rPr>
                        <a:t> the median is only effected by how many pieces of data and not the values of them. </a:t>
                      </a:r>
                      <a:endParaRPr lang="en-US" sz="2000" b="0" dirty="0">
                        <a:solidFill>
                          <a:schemeClr val="tx1"/>
                        </a:solidFill>
                        <a:effectLst/>
                      </a:endParaRP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76405851"/>
                  </a:ext>
                </a:extLst>
              </a:tr>
              <a:tr h="532761">
                <a:tc>
                  <a:txBody>
                    <a:bodyPr/>
                    <a:lstStyle/>
                    <a:p>
                      <a:pPr algn="ctr" fontAlgn="ctr"/>
                      <a:r>
                        <a:rPr lang="en-GB" sz="3200" b="0" dirty="0">
                          <a:solidFill>
                            <a:schemeClr val="tx1"/>
                          </a:solidFill>
                          <a:effectLst/>
                          <a:latin typeface="robotobold"/>
                        </a:rPr>
                        <a:t>Mode</a:t>
                      </a: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ctr"/>
                      <a:r>
                        <a:rPr lang="en-US" sz="2000" b="0" dirty="0">
                          <a:solidFill>
                            <a:schemeClr val="tx1"/>
                          </a:solidFill>
                          <a:effectLst/>
                        </a:rPr>
                        <a:t>The student has not</a:t>
                      </a:r>
                      <a:r>
                        <a:rPr lang="en-US" sz="2000" b="0" baseline="0" dirty="0">
                          <a:solidFill>
                            <a:schemeClr val="tx1"/>
                          </a:solidFill>
                          <a:effectLst/>
                        </a:rPr>
                        <a:t> realized that is looking for multiples of the same value. </a:t>
                      </a:r>
                      <a:endParaRPr lang="en-US" sz="2000" b="0" dirty="0">
                        <a:solidFill>
                          <a:schemeClr val="tx1"/>
                        </a:solidFill>
                        <a:effectLst/>
                      </a:endParaRP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68997206"/>
                  </a:ext>
                </a:extLst>
              </a:tr>
              <a:tr h="532761">
                <a:tc>
                  <a:txBody>
                    <a:bodyPr/>
                    <a:lstStyle/>
                    <a:p>
                      <a:pPr algn="ctr" fontAlgn="ctr"/>
                      <a:r>
                        <a:rPr lang="en-GB" sz="3200" b="0" dirty="0">
                          <a:solidFill>
                            <a:schemeClr val="tx1"/>
                          </a:solidFill>
                          <a:effectLst/>
                          <a:latin typeface="robotobold"/>
                        </a:rPr>
                        <a:t>Range</a:t>
                      </a: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ctr"/>
                      <a:r>
                        <a:rPr lang="en-US" sz="2000" b="0" dirty="0">
                          <a:solidFill>
                            <a:schemeClr val="tx1"/>
                          </a:solidFill>
                          <a:effectLst/>
                        </a:rPr>
                        <a:t>The range</a:t>
                      </a:r>
                      <a:r>
                        <a:rPr lang="en-US" sz="2000" b="0" baseline="0" dirty="0">
                          <a:solidFill>
                            <a:schemeClr val="tx1"/>
                          </a:solidFill>
                          <a:effectLst/>
                        </a:rPr>
                        <a:t> is effect by extreme values but it is not distorted. </a:t>
                      </a:r>
                      <a:endParaRPr lang="en-US" sz="2000" b="0" dirty="0">
                        <a:solidFill>
                          <a:schemeClr val="tx1"/>
                        </a:solidFill>
                        <a:effectLst/>
                      </a:endParaRP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33606831"/>
                  </a:ext>
                </a:extLst>
              </a:tr>
            </a:tbl>
          </a:graphicData>
        </a:graphic>
      </p:graphicFrame>
      <p:pic>
        <p:nvPicPr>
          <p:cNvPr id="9" name="Picture 8"/>
          <p:cNvPicPr>
            <a:picLocks noChangeAspect="1"/>
          </p:cNvPicPr>
          <p:nvPr/>
        </p:nvPicPr>
        <p:blipFill rotWithShape="1">
          <a:blip r:embed="rId2"/>
          <a:srcRect l="7739" t="10798" r="7766" b="70388"/>
          <a:stretch/>
        </p:blipFill>
        <p:spPr>
          <a:xfrm>
            <a:off x="983542" y="846306"/>
            <a:ext cx="10224916" cy="1707579"/>
          </a:xfrm>
          <a:prstGeom prst="rect">
            <a:avLst/>
          </a:prstGeom>
        </p:spPr>
      </p:pic>
    </p:spTree>
    <p:extLst>
      <p:ext uri="{BB962C8B-B14F-4D97-AF65-F5344CB8AC3E}">
        <p14:creationId xmlns:p14="http://schemas.microsoft.com/office/powerpoint/2010/main" val="24172699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0"/>
            <a:ext cx="12192000" cy="830997"/>
          </a:xfrm>
          <a:prstGeom prst="rect">
            <a:avLst/>
          </a:prstGeom>
          <a:noFill/>
        </p:spPr>
        <p:txBody>
          <a:bodyPr wrap="square" rtlCol="0">
            <a:spAutoFit/>
          </a:bodyPr>
          <a:lstStyle/>
          <a:p>
            <a:pPr algn="ctr"/>
            <a:r>
              <a:rPr lang="en-GB" sz="4800" b="1" dirty="0"/>
              <a:t>Question 8 – Averages from Frequency Tables</a:t>
            </a:r>
          </a:p>
        </p:txBody>
      </p:sp>
      <p:sp>
        <p:nvSpPr>
          <p:cNvPr id="3" name="TextBox 2"/>
          <p:cNvSpPr txBox="1"/>
          <p:nvPr/>
        </p:nvSpPr>
        <p:spPr>
          <a:xfrm>
            <a:off x="1416995" y="1007690"/>
            <a:ext cx="9358009" cy="1015663"/>
          </a:xfrm>
          <a:prstGeom prst="rect">
            <a:avLst/>
          </a:prstGeom>
          <a:noFill/>
        </p:spPr>
        <p:txBody>
          <a:bodyPr wrap="square" rtlCol="0">
            <a:spAutoFit/>
          </a:bodyPr>
          <a:lstStyle/>
          <a:p>
            <a:r>
              <a:rPr lang="en-GB" sz="6000" dirty="0"/>
              <a:t>What is the mean shoe size?</a:t>
            </a:r>
          </a:p>
        </p:txBody>
      </p:sp>
      <p:pic>
        <p:nvPicPr>
          <p:cNvPr id="5" name="Picture 4"/>
          <p:cNvPicPr>
            <a:picLocks noChangeAspect="1"/>
          </p:cNvPicPr>
          <p:nvPr/>
        </p:nvPicPr>
        <p:blipFill rotWithShape="1">
          <a:blip r:embed="rId2"/>
          <a:srcRect l="3317" t="23738" r="41757" b="30200"/>
          <a:stretch/>
        </p:blipFill>
        <p:spPr>
          <a:xfrm>
            <a:off x="2469671" y="2101174"/>
            <a:ext cx="7006222" cy="4406630"/>
          </a:xfrm>
          <a:prstGeom prst="rect">
            <a:avLst/>
          </a:prstGeom>
        </p:spPr>
      </p:pic>
    </p:spTree>
    <p:extLst>
      <p:ext uri="{BB962C8B-B14F-4D97-AF65-F5344CB8AC3E}">
        <p14:creationId xmlns:p14="http://schemas.microsoft.com/office/powerpoint/2010/main" val="20124309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0"/>
            <a:ext cx="12192000" cy="830997"/>
          </a:xfrm>
          <a:prstGeom prst="rect">
            <a:avLst/>
          </a:prstGeom>
          <a:noFill/>
        </p:spPr>
        <p:txBody>
          <a:bodyPr wrap="square" rtlCol="0">
            <a:spAutoFit/>
          </a:bodyPr>
          <a:lstStyle/>
          <a:p>
            <a:pPr algn="ctr"/>
            <a:r>
              <a:rPr lang="en-US" sz="4800" b="1" dirty="0"/>
              <a:t>Answer 8 – Averages from Frequency Tables</a:t>
            </a:r>
          </a:p>
        </p:txBody>
      </p:sp>
      <p:graphicFrame>
        <p:nvGraphicFramePr>
          <p:cNvPr id="8" name="Table 7"/>
          <p:cNvGraphicFramePr>
            <a:graphicFrameLocks noGrp="1"/>
          </p:cNvGraphicFramePr>
          <p:nvPr/>
        </p:nvGraphicFramePr>
        <p:xfrm>
          <a:off x="318681" y="2981902"/>
          <a:ext cx="11554638" cy="3736884"/>
        </p:xfrm>
        <a:graphic>
          <a:graphicData uri="http://schemas.openxmlformats.org/drawingml/2006/table">
            <a:tbl>
              <a:tblPr/>
              <a:tblGrid>
                <a:gridCol w="3017906">
                  <a:extLst>
                    <a:ext uri="{9D8B030D-6E8A-4147-A177-3AD203B41FA5}">
                      <a16:colId xmlns:a16="http://schemas.microsoft.com/office/drawing/2014/main" val="2525775135"/>
                    </a:ext>
                  </a:extLst>
                </a:gridCol>
                <a:gridCol w="8536732">
                  <a:extLst>
                    <a:ext uri="{9D8B030D-6E8A-4147-A177-3AD203B41FA5}">
                      <a16:colId xmlns:a16="http://schemas.microsoft.com/office/drawing/2014/main" val="562879438"/>
                    </a:ext>
                  </a:extLst>
                </a:gridCol>
              </a:tblGrid>
              <a:tr h="376324">
                <a:tc>
                  <a:txBody>
                    <a:bodyPr/>
                    <a:lstStyle/>
                    <a:p>
                      <a:pPr algn="ctr" fontAlgn="ctr"/>
                      <a:r>
                        <a:rPr lang="en-GB" sz="2400" b="1" cap="all" dirty="0">
                          <a:solidFill>
                            <a:schemeClr val="tx1"/>
                          </a:solidFill>
                          <a:effectLst/>
                          <a:latin typeface="+mn-lt"/>
                        </a:rPr>
                        <a:t>CORRECT ANSWER</a:t>
                      </a: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l" fontAlgn="ctr"/>
                      <a:r>
                        <a:rPr lang="en-GB" sz="2400" b="1" cap="all" dirty="0">
                          <a:solidFill>
                            <a:schemeClr val="tx1"/>
                          </a:solidFill>
                          <a:effectLst/>
                          <a:latin typeface="+mn-lt"/>
                        </a:rPr>
                        <a:t>CORRECT</a:t>
                      </a:r>
                      <a:r>
                        <a:rPr lang="en-GB" sz="2400" b="1" cap="all" baseline="0" dirty="0">
                          <a:solidFill>
                            <a:schemeClr val="tx1"/>
                          </a:solidFill>
                          <a:effectLst/>
                          <a:latin typeface="+mn-lt"/>
                        </a:rPr>
                        <a:t> </a:t>
                      </a:r>
                      <a:r>
                        <a:rPr lang="en-GB" sz="2400" b="1" cap="all" dirty="0">
                          <a:solidFill>
                            <a:schemeClr val="tx1"/>
                          </a:solidFill>
                          <a:effectLst/>
                          <a:latin typeface="+mn-lt"/>
                        </a:rPr>
                        <a:t>EXPLANATION </a:t>
                      </a: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723718772"/>
                  </a:ext>
                </a:extLst>
              </a:tr>
              <a:tr h="845635">
                <a:tc>
                  <a:txBody>
                    <a:bodyPr/>
                    <a:lstStyle/>
                    <a:p>
                      <a:pPr algn="ctr" fontAlgn="ctr"/>
                      <a:r>
                        <a:rPr lang="en-GB" sz="3200" b="0" dirty="0">
                          <a:solidFill>
                            <a:schemeClr val="tx1"/>
                          </a:solidFill>
                          <a:effectLst/>
                          <a:latin typeface="robotobold"/>
                        </a:rPr>
                        <a:t>3.77</a:t>
                      </a: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ctr"/>
                      <a:r>
                        <a:rPr lang="en-US" sz="2400" b="0" dirty="0">
                          <a:solidFill>
                            <a:schemeClr val="tx1"/>
                          </a:solidFill>
                          <a:effectLst/>
                        </a:rPr>
                        <a:t>The total frequency is 50, so we require the 25th data point. </a:t>
                      </a:r>
                    </a:p>
                    <a:p>
                      <a:pPr fontAlgn="ctr"/>
                      <a:r>
                        <a:rPr lang="en-US" sz="2400" b="0" dirty="0">
                          <a:solidFill>
                            <a:schemeClr val="tx1"/>
                          </a:solidFill>
                          <a:effectLst/>
                        </a:rPr>
                        <a:t>This occurs in the 15 - 19 test score interval.</a:t>
                      </a: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19887872"/>
                  </a:ext>
                </a:extLst>
              </a:tr>
              <a:tr h="376324">
                <a:tc>
                  <a:txBody>
                    <a:bodyPr/>
                    <a:lstStyle/>
                    <a:p>
                      <a:pPr algn="ctr" fontAlgn="ctr"/>
                      <a:r>
                        <a:rPr lang="en-GB" sz="2400" b="1" dirty="0">
                          <a:solidFill>
                            <a:schemeClr val="tx1"/>
                          </a:solidFill>
                          <a:effectLst/>
                          <a:latin typeface="+mn-lt"/>
                        </a:rPr>
                        <a:t>COMMON MISTAKES</a:t>
                      </a: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AFAF"/>
                    </a:solidFill>
                  </a:tcPr>
                </a:tc>
                <a:tc>
                  <a:txBody>
                    <a:bodyPr/>
                    <a:lstStyle/>
                    <a:p>
                      <a:pPr fontAlgn="ctr"/>
                      <a:r>
                        <a:rPr lang="en-US" sz="2400" b="1" dirty="0">
                          <a:solidFill>
                            <a:schemeClr val="tx1"/>
                          </a:solidFill>
                          <a:effectLst/>
                          <a:latin typeface="+mn-lt"/>
                        </a:rPr>
                        <a:t>WHAT</a:t>
                      </a:r>
                      <a:r>
                        <a:rPr lang="en-US" sz="2400" b="1" baseline="0" dirty="0">
                          <a:solidFill>
                            <a:schemeClr val="tx1"/>
                          </a:solidFill>
                          <a:effectLst/>
                          <a:latin typeface="+mn-lt"/>
                        </a:rPr>
                        <a:t> MIGHT BE YOUR MISTAKE </a:t>
                      </a:r>
                      <a:endParaRPr lang="en-US" sz="2400" b="1" dirty="0">
                        <a:solidFill>
                          <a:schemeClr val="tx1"/>
                        </a:solidFill>
                        <a:effectLst/>
                        <a:latin typeface="+mn-lt"/>
                      </a:endParaRP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AFAF"/>
                    </a:solidFill>
                  </a:tcPr>
                </a:tc>
                <a:extLst>
                  <a:ext uri="{0D108BD9-81ED-4DB2-BD59-A6C34878D82A}">
                    <a16:rowId xmlns:a16="http://schemas.microsoft.com/office/drawing/2014/main" val="2671523938"/>
                  </a:ext>
                </a:extLst>
              </a:tr>
              <a:tr h="534509">
                <a:tc>
                  <a:txBody>
                    <a:bodyPr/>
                    <a:lstStyle/>
                    <a:p>
                      <a:pPr algn="ctr" fontAlgn="ctr"/>
                      <a:r>
                        <a:rPr lang="en-GB" sz="3200" b="0" dirty="0">
                          <a:solidFill>
                            <a:schemeClr val="tx1"/>
                          </a:solidFill>
                          <a:effectLst/>
                          <a:latin typeface="robotobold"/>
                        </a:rPr>
                        <a:t>5.65</a:t>
                      </a: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ctr"/>
                      <a:r>
                        <a:rPr lang="en-US" sz="2400" b="0" dirty="0">
                          <a:solidFill>
                            <a:schemeClr val="tx1"/>
                          </a:solidFill>
                          <a:effectLst/>
                        </a:rPr>
                        <a:t>The student has given the median frequency.</a:t>
                      </a: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76405851"/>
                  </a:ext>
                </a:extLst>
              </a:tr>
              <a:tr h="532761">
                <a:tc>
                  <a:txBody>
                    <a:bodyPr/>
                    <a:lstStyle/>
                    <a:p>
                      <a:pPr algn="ctr" fontAlgn="ctr"/>
                      <a:r>
                        <a:rPr lang="en-GB" sz="3200" b="0" dirty="0">
                          <a:solidFill>
                            <a:schemeClr val="tx1"/>
                          </a:solidFill>
                          <a:effectLst/>
                          <a:latin typeface="robotobold"/>
                        </a:rPr>
                        <a:t>1.50</a:t>
                      </a: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ctr"/>
                      <a:r>
                        <a:rPr lang="en-US" sz="2400" b="0" dirty="0">
                          <a:solidFill>
                            <a:schemeClr val="tx1"/>
                          </a:solidFill>
                          <a:effectLst/>
                        </a:rPr>
                        <a:t>The student has given the middle test score interval.</a:t>
                      </a: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68997206"/>
                  </a:ext>
                </a:extLst>
              </a:tr>
              <a:tr h="532761">
                <a:tc>
                  <a:txBody>
                    <a:bodyPr/>
                    <a:lstStyle/>
                    <a:p>
                      <a:pPr algn="ctr" fontAlgn="ctr"/>
                      <a:r>
                        <a:rPr lang="en-GB" sz="3200" b="0" dirty="0">
                          <a:solidFill>
                            <a:schemeClr val="tx1"/>
                          </a:solidFill>
                          <a:effectLst/>
                          <a:latin typeface="robotobold"/>
                        </a:rPr>
                        <a:t>22.6</a:t>
                      </a: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ctr"/>
                      <a:r>
                        <a:rPr lang="en-US" sz="2400" b="0" dirty="0">
                          <a:solidFill>
                            <a:schemeClr val="tx1"/>
                          </a:solidFill>
                          <a:effectLst/>
                        </a:rPr>
                        <a:t>The student has given the frequency of the correct interval.</a:t>
                      </a: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33606831"/>
                  </a:ext>
                </a:extLst>
              </a:tr>
            </a:tbl>
          </a:graphicData>
        </a:graphic>
      </p:graphicFrame>
      <p:sp>
        <p:nvSpPr>
          <p:cNvPr id="7" name="TextBox 6"/>
          <p:cNvSpPr txBox="1"/>
          <p:nvPr/>
        </p:nvSpPr>
        <p:spPr>
          <a:xfrm>
            <a:off x="1993016" y="1030790"/>
            <a:ext cx="4001312" cy="1446550"/>
          </a:xfrm>
          <a:prstGeom prst="rect">
            <a:avLst/>
          </a:prstGeom>
          <a:noFill/>
        </p:spPr>
        <p:txBody>
          <a:bodyPr wrap="square" rtlCol="0">
            <a:spAutoFit/>
          </a:bodyPr>
          <a:lstStyle/>
          <a:p>
            <a:pPr algn="ctr"/>
            <a:r>
              <a:rPr lang="en-GB" sz="4400" dirty="0"/>
              <a:t>What is the mean shoe size?</a:t>
            </a:r>
          </a:p>
        </p:txBody>
      </p:sp>
      <p:pic>
        <p:nvPicPr>
          <p:cNvPr id="10" name="Picture 9"/>
          <p:cNvPicPr>
            <a:picLocks noChangeAspect="1"/>
          </p:cNvPicPr>
          <p:nvPr/>
        </p:nvPicPr>
        <p:blipFill rotWithShape="1">
          <a:blip r:embed="rId2"/>
          <a:srcRect l="3316" t="25706" r="43503" b="32323"/>
          <a:stretch/>
        </p:blipFill>
        <p:spPr>
          <a:xfrm>
            <a:off x="6516377" y="830997"/>
            <a:ext cx="3259921" cy="2042808"/>
          </a:xfrm>
          <a:prstGeom prst="rect">
            <a:avLst/>
          </a:prstGeom>
        </p:spPr>
      </p:pic>
    </p:spTree>
    <p:extLst>
      <p:ext uri="{BB962C8B-B14F-4D97-AF65-F5344CB8AC3E}">
        <p14:creationId xmlns:p14="http://schemas.microsoft.com/office/powerpoint/2010/main" val="17796541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12192000" cy="830997"/>
          </a:xfrm>
          <a:prstGeom prst="rect">
            <a:avLst/>
          </a:prstGeom>
          <a:noFill/>
        </p:spPr>
        <p:txBody>
          <a:bodyPr wrap="square" rtlCol="0">
            <a:spAutoFit/>
          </a:bodyPr>
          <a:lstStyle/>
          <a:p>
            <a:pPr algn="ctr"/>
            <a:r>
              <a:rPr lang="en-GB" sz="4800" b="1" dirty="0"/>
              <a:t>Question 9 – Averages from Frequency Tables</a:t>
            </a:r>
          </a:p>
        </p:txBody>
      </p:sp>
      <p:sp>
        <p:nvSpPr>
          <p:cNvPr id="7" name="TextBox 6"/>
          <p:cNvSpPr txBox="1"/>
          <p:nvPr/>
        </p:nvSpPr>
        <p:spPr>
          <a:xfrm>
            <a:off x="1416995" y="865729"/>
            <a:ext cx="9358009" cy="1938992"/>
          </a:xfrm>
          <a:prstGeom prst="rect">
            <a:avLst/>
          </a:prstGeom>
          <a:noFill/>
        </p:spPr>
        <p:txBody>
          <a:bodyPr wrap="square" rtlCol="0">
            <a:spAutoFit/>
          </a:bodyPr>
          <a:lstStyle/>
          <a:p>
            <a:pPr algn="ctr"/>
            <a:r>
              <a:rPr lang="en-GB" sz="6000" dirty="0"/>
              <a:t>What is the median number of siblings?</a:t>
            </a:r>
          </a:p>
        </p:txBody>
      </p:sp>
      <p:pic>
        <p:nvPicPr>
          <p:cNvPr id="12" name="Picture 11"/>
          <p:cNvPicPr>
            <a:picLocks noChangeAspect="1"/>
          </p:cNvPicPr>
          <p:nvPr/>
        </p:nvPicPr>
        <p:blipFill rotWithShape="1">
          <a:blip r:embed="rId2"/>
          <a:srcRect l="2866" t="24476" r="43159" b="30660"/>
          <a:stretch/>
        </p:blipFill>
        <p:spPr>
          <a:xfrm>
            <a:off x="2574758" y="2695892"/>
            <a:ext cx="6581274" cy="4102768"/>
          </a:xfrm>
          <a:prstGeom prst="rect">
            <a:avLst/>
          </a:prstGeom>
        </p:spPr>
      </p:pic>
    </p:spTree>
    <p:extLst>
      <p:ext uri="{BB962C8B-B14F-4D97-AF65-F5344CB8AC3E}">
        <p14:creationId xmlns:p14="http://schemas.microsoft.com/office/powerpoint/2010/main" val="18559040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0"/>
            <a:ext cx="12192000" cy="830997"/>
          </a:xfrm>
          <a:prstGeom prst="rect">
            <a:avLst/>
          </a:prstGeom>
          <a:noFill/>
        </p:spPr>
        <p:txBody>
          <a:bodyPr wrap="square" rtlCol="0">
            <a:spAutoFit/>
          </a:bodyPr>
          <a:lstStyle/>
          <a:p>
            <a:pPr algn="ctr"/>
            <a:r>
              <a:rPr lang="en-US" sz="4800" b="1" dirty="0"/>
              <a:t>Answer 9 – Averages from Frequency Tables</a:t>
            </a:r>
          </a:p>
        </p:txBody>
      </p:sp>
      <p:graphicFrame>
        <p:nvGraphicFramePr>
          <p:cNvPr id="8" name="Table 7"/>
          <p:cNvGraphicFramePr>
            <a:graphicFrameLocks noGrp="1"/>
          </p:cNvGraphicFramePr>
          <p:nvPr/>
        </p:nvGraphicFramePr>
        <p:xfrm>
          <a:off x="318681" y="2981902"/>
          <a:ext cx="11554638" cy="3736884"/>
        </p:xfrm>
        <a:graphic>
          <a:graphicData uri="http://schemas.openxmlformats.org/drawingml/2006/table">
            <a:tbl>
              <a:tblPr/>
              <a:tblGrid>
                <a:gridCol w="3017906">
                  <a:extLst>
                    <a:ext uri="{9D8B030D-6E8A-4147-A177-3AD203B41FA5}">
                      <a16:colId xmlns:a16="http://schemas.microsoft.com/office/drawing/2014/main" val="2525775135"/>
                    </a:ext>
                  </a:extLst>
                </a:gridCol>
                <a:gridCol w="8536732">
                  <a:extLst>
                    <a:ext uri="{9D8B030D-6E8A-4147-A177-3AD203B41FA5}">
                      <a16:colId xmlns:a16="http://schemas.microsoft.com/office/drawing/2014/main" val="562879438"/>
                    </a:ext>
                  </a:extLst>
                </a:gridCol>
              </a:tblGrid>
              <a:tr h="376324">
                <a:tc>
                  <a:txBody>
                    <a:bodyPr/>
                    <a:lstStyle/>
                    <a:p>
                      <a:pPr algn="ctr" fontAlgn="ctr"/>
                      <a:r>
                        <a:rPr lang="en-GB" sz="2400" b="1" cap="all" dirty="0">
                          <a:solidFill>
                            <a:schemeClr val="tx1"/>
                          </a:solidFill>
                          <a:effectLst/>
                          <a:latin typeface="+mn-lt"/>
                        </a:rPr>
                        <a:t>CORRECT ANSWER</a:t>
                      </a: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l" fontAlgn="ctr"/>
                      <a:r>
                        <a:rPr lang="en-GB" sz="2400" b="1" cap="all" dirty="0">
                          <a:solidFill>
                            <a:schemeClr val="tx1"/>
                          </a:solidFill>
                          <a:effectLst/>
                          <a:latin typeface="+mn-lt"/>
                        </a:rPr>
                        <a:t>CORRECT</a:t>
                      </a:r>
                      <a:r>
                        <a:rPr lang="en-GB" sz="2400" b="1" cap="all" baseline="0" dirty="0">
                          <a:solidFill>
                            <a:schemeClr val="tx1"/>
                          </a:solidFill>
                          <a:effectLst/>
                          <a:latin typeface="+mn-lt"/>
                        </a:rPr>
                        <a:t> </a:t>
                      </a:r>
                      <a:r>
                        <a:rPr lang="en-GB" sz="2400" b="1" cap="all" dirty="0">
                          <a:solidFill>
                            <a:schemeClr val="tx1"/>
                          </a:solidFill>
                          <a:effectLst/>
                          <a:latin typeface="+mn-lt"/>
                        </a:rPr>
                        <a:t>EXPLANATION </a:t>
                      </a: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723718772"/>
                  </a:ext>
                </a:extLst>
              </a:tr>
              <a:tr h="845635">
                <a:tc>
                  <a:txBody>
                    <a:bodyPr/>
                    <a:lstStyle/>
                    <a:p>
                      <a:pPr algn="ctr" fontAlgn="ctr"/>
                      <a:r>
                        <a:rPr lang="en-GB" sz="3200" b="0" dirty="0">
                          <a:solidFill>
                            <a:schemeClr val="tx1"/>
                          </a:solidFill>
                          <a:effectLst/>
                          <a:latin typeface="robotobold"/>
                        </a:rPr>
                        <a:t>3</a:t>
                      </a: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ctr"/>
                      <a:r>
                        <a:rPr lang="en-US" sz="2400" b="0" dirty="0">
                          <a:solidFill>
                            <a:schemeClr val="tx1"/>
                          </a:solidFill>
                          <a:effectLst/>
                        </a:rPr>
                        <a:t>The total frequency is 33, so the median is the 16th data point. </a:t>
                      </a:r>
                    </a:p>
                    <a:p>
                      <a:pPr fontAlgn="ctr"/>
                      <a:r>
                        <a:rPr lang="en-US" sz="2400" b="0" dirty="0">
                          <a:solidFill>
                            <a:schemeClr val="tx1"/>
                          </a:solidFill>
                          <a:effectLst/>
                        </a:rPr>
                        <a:t>This can be found in the 3 Siblings class.</a:t>
                      </a: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19887872"/>
                  </a:ext>
                </a:extLst>
              </a:tr>
              <a:tr h="376324">
                <a:tc>
                  <a:txBody>
                    <a:bodyPr/>
                    <a:lstStyle/>
                    <a:p>
                      <a:pPr algn="ctr" fontAlgn="ctr"/>
                      <a:r>
                        <a:rPr lang="en-GB" sz="2400" b="1" dirty="0">
                          <a:solidFill>
                            <a:schemeClr val="tx1"/>
                          </a:solidFill>
                          <a:effectLst/>
                          <a:latin typeface="+mn-lt"/>
                        </a:rPr>
                        <a:t>COMMON MISTAKES</a:t>
                      </a: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AFAF"/>
                    </a:solidFill>
                  </a:tcPr>
                </a:tc>
                <a:tc>
                  <a:txBody>
                    <a:bodyPr/>
                    <a:lstStyle/>
                    <a:p>
                      <a:pPr fontAlgn="ctr"/>
                      <a:r>
                        <a:rPr lang="en-US" sz="2400" b="1" dirty="0">
                          <a:solidFill>
                            <a:schemeClr val="tx1"/>
                          </a:solidFill>
                          <a:effectLst/>
                          <a:latin typeface="+mn-lt"/>
                        </a:rPr>
                        <a:t>WHAT</a:t>
                      </a:r>
                      <a:r>
                        <a:rPr lang="en-US" sz="2400" b="1" baseline="0" dirty="0">
                          <a:solidFill>
                            <a:schemeClr val="tx1"/>
                          </a:solidFill>
                          <a:effectLst/>
                          <a:latin typeface="+mn-lt"/>
                        </a:rPr>
                        <a:t> MIGHT BE YOUR MISTAKE </a:t>
                      </a:r>
                      <a:endParaRPr lang="en-US" sz="2400" b="1" dirty="0">
                        <a:solidFill>
                          <a:schemeClr val="tx1"/>
                        </a:solidFill>
                        <a:effectLst/>
                        <a:latin typeface="+mn-lt"/>
                      </a:endParaRP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AFAF"/>
                    </a:solidFill>
                  </a:tcPr>
                </a:tc>
                <a:extLst>
                  <a:ext uri="{0D108BD9-81ED-4DB2-BD59-A6C34878D82A}">
                    <a16:rowId xmlns:a16="http://schemas.microsoft.com/office/drawing/2014/main" val="2671523938"/>
                  </a:ext>
                </a:extLst>
              </a:tr>
              <a:tr h="534509">
                <a:tc>
                  <a:txBody>
                    <a:bodyPr/>
                    <a:lstStyle/>
                    <a:p>
                      <a:pPr algn="ctr" fontAlgn="ctr"/>
                      <a:r>
                        <a:rPr lang="en-GB" sz="3200" b="0" dirty="0">
                          <a:solidFill>
                            <a:schemeClr val="tx1"/>
                          </a:solidFill>
                          <a:effectLst/>
                          <a:latin typeface="robotobold"/>
                        </a:rPr>
                        <a:t>4</a:t>
                      </a: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ctr"/>
                      <a:r>
                        <a:rPr lang="en-US" sz="2400" b="0" dirty="0">
                          <a:solidFill>
                            <a:schemeClr val="tx1"/>
                          </a:solidFill>
                          <a:effectLst/>
                        </a:rPr>
                        <a:t>The student has found the median of the frequencies.</a:t>
                      </a: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76405851"/>
                  </a:ext>
                </a:extLst>
              </a:tr>
              <a:tr h="532761">
                <a:tc>
                  <a:txBody>
                    <a:bodyPr/>
                    <a:lstStyle/>
                    <a:p>
                      <a:pPr algn="ctr" fontAlgn="ctr"/>
                      <a:r>
                        <a:rPr lang="en-GB" sz="3200" b="0" dirty="0">
                          <a:solidFill>
                            <a:schemeClr val="tx1"/>
                          </a:solidFill>
                          <a:effectLst/>
                          <a:latin typeface="robotobold"/>
                        </a:rPr>
                        <a:t>2</a:t>
                      </a: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ctr"/>
                      <a:r>
                        <a:rPr lang="en-US" sz="2400" b="0" dirty="0">
                          <a:solidFill>
                            <a:schemeClr val="tx1"/>
                          </a:solidFill>
                          <a:effectLst/>
                        </a:rPr>
                        <a:t>The student has found the median of the siblings column.</a:t>
                      </a: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68997206"/>
                  </a:ext>
                </a:extLst>
              </a:tr>
              <a:tr h="532761">
                <a:tc>
                  <a:txBody>
                    <a:bodyPr/>
                    <a:lstStyle/>
                    <a:p>
                      <a:pPr algn="ctr" fontAlgn="ctr"/>
                      <a:r>
                        <a:rPr lang="en-GB" sz="3200" b="0" dirty="0">
                          <a:solidFill>
                            <a:schemeClr val="tx1"/>
                          </a:solidFill>
                          <a:effectLst/>
                          <a:latin typeface="robotobold"/>
                        </a:rPr>
                        <a:t>10</a:t>
                      </a: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ctr"/>
                      <a:r>
                        <a:rPr lang="en-US" sz="2400" b="0" dirty="0">
                          <a:solidFill>
                            <a:schemeClr val="tx1"/>
                          </a:solidFill>
                          <a:effectLst/>
                        </a:rPr>
                        <a:t>The student has found the frequency, not the number of siblings.</a:t>
                      </a: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33606831"/>
                  </a:ext>
                </a:extLst>
              </a:tr>
            </a:tbl>
          </a:graphicData>
        </a:graphic>
      </p:graphicFrame>
      <p:sp>
        <p:nvSpPr>
          <p:cNvPr id="7" name="TextBox 6"/>
          <p:cNvSpPr txBox="1"/>
          <p:nvPr/>
        </p:nvSpPr>
        <p:spPr>
          <a:xfrm>
            <a:off x="763409" y="1032796"/>
            <a:ext cx="5332591" cy="1446550"/>
          </a:xfrm>
          <a:prstGeom prst="rect">
            <a:avLst/>
          </a:prstGeom>
          <a:noFill/>
        </p:spPr>
        <p:txBody>
          <a:bodyPr wrap="square" rtlCol="0">
            <a:spAutoFit/>
          </a:bodyPr>
          <a:lstStyle/>
          <a:p>
            <a:pPr algn="ctr"/>
            <a:r>
              <a:rPr lang="en-GB" sz="4400" dirty="0"/>
              <a:t>What is the median number of siblings?</a:t>
            </a:r>
          </a:p>
        </p:txBody>
      </p:sp>
      <p:pic>
        <p:nvPicPr>
          <p:cNvPr id="2" name="Picture 1"/>
          <p:cNvPicPr>
            <a:picLocks noChangeAspect="1"/>
          </p:cNvPicPr>
          <p:nvPr/>
        </p:nvPicPr>
        <p:blipFill>
          <a:blip r:embed="rId2"/>
          <a:stretch>
            <a:fillRect/>
          </a:stretch>
        </p:blipFill>
        <p:spPr>
          <a:xfrm>
            <a:off x="6384759" y="781082"/>
            <a:ext cx="3445042" cy="2146772"/>
          </a:xfrm>
          <a:prstGeom prst="rect">
            <a:avLst/>
          </a:prstGeom>
        </p:spPr>
      </p:pic>
    </p:spTree>
    <p:extLst>
      <p:ext uri="{BB962C8B-B14F-4D97-AF65-F5344CB8AC3E}">
        <p14:creationId xmlns:p14="http://schemas.microsoft.com/office/powerpoint/2010/main" val="21751222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25657" t="24596" r="20332" b="34662"/>
          <a:stretch/>
        </p:blipFill>
        <p:spPr>
          <a:xfrm>
            <a:off x="2629344" y="2698034"/>
            <a:ext cx="6933311" cy="3922500"/>
          </a:xfrm>
          <a:prstGeom prst="rect">
            <a:avLst/>
          </a:prstGeom>
        </p:spPr>
      </p:pic>
      <p:sp>
        <p:nvSpPr>
          <p:cNvPr id="5" name="TextBox 4"/>
          <p:cNvSpPr txBox="1"/>
          <p:nvPr/>
        </p:nvSpPr>
        <p:spPr>
          <a:xfrm>
            <a:off x="0" y="0"/>
            <a:ext cx="12192000" cy="923330"/>
          </a:xfrm>
          <a:prstGeom prst="rect">
            <a:avLst/>
          </a:prstGeom>
          <a:noFill/>
        </p:spPr>
        <p:txBody>
          <a:bodyPr wrap="square" rtlCol="0">
            <a:spAutoFit/>
          </a:bodyPr>
          <a:lstStyle/>
          <a:p>
            <a:pPr algn="ctr"/>
            <a:r>
              <a:rPr lang="en-GB" sz="5400" b="1" dirty="0"/>
              <a:t>Question 1 – Two Way Tables</a:t>
            </a:r>
          </a:p>
        </p:txBody>
      </p:sp>
      <p:sp>
        <p:nvSpPr>
          <p:cNvPr id="6" name="TextBox 5"/>
          <p:cNvSpPr txBox="1"/>
          <p:nvPr/>
        </p:nvSpPr>
        <p:spPr>
          <a:xfrm>
            <a:off x="465513" y="2610196"/>
            <a:ext cx="4705003" cy="1058488"/>
          </a:xfrm>
          <a:prstGeom prst="rect">
            <a:avLst/>
          </a:prstGeom>
          <a:noFill/>
        </p:spPr>
        <p:txBody>
          <a:bodyPr wrap="square" rtlCol="0">
            <a:spAutoFit/>
          </a:bodyPr>
          <a:lstStyle/>
          <a:p>
            <a:endParaRPr lang="en-GB" dirty="0"/>
          </a:p>
        </p:txBody>
      </p:sp>
      <p:sp>
        <p:nvSpPr>
          <p:cNvPr id="7" name="TextBox 6"/>
          <p:cNvSpPr txBox="1"/>
          <p:nvPr/>
        </p:nvSpPr>
        <p:spPr>
          <a:xfrm>
            <a:off x="107476" y="857545"/>
            <a:ext cx="11977048" cy="1938992"/>
          </a:xfrm>
          <a:prstGeom prst="rect">
            <a:avLst/>
          </a:prstGeom>
          <a:noFill/>
        </p:spPr>
        <p:txBody>
          <a:bodyPr wrap="square" rtlCol="0">
            <a:spAutoFit/>
          </a:bodyPr>
          <a:lstStyle/>
          <a:p>
            <a:pPr algn="ctr"/>
            <a:r>
              <a:rPr lang="en-GB" sz="4000" dirty="0"/>
              <a:t>The two-way table shows </a:t>
            </a:r>
          </a:p>
          <a:p>
            <a:pPr algn="ctr"/>
            <a:r>
              <a:rPr lang="en-GB" sz="4000" dirty="0"/>
              <a:t>what food and/or drink customers bought from a stall. </a:t>
            </a:r>
          </a:p>
          <a:p>
            <a:pPr algn="ctr"/>
            <a:r>
              <a:rPr lang="en-GB" sz="4000" dirty="0"/>
              <a:t>How many people bought only one item?</a:t>
            </a:r>
          </a:p>
        </p:txBody>
      </p:sp>
    </p:spTree>
    <p:extLst>
      <p:ext uri="{BB962C8B-B14F-4D97-AF65-F5344CB8AC3E}">
        <p14:creationId xmlns:p14="http://schemas.microsoft.com/office/powerpoint/2010/main" val="34881574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12192000" cy="830997"/>
          </a:xfrm>
          <a:prstGeom prst="rect">
            <a:avLst/>
          </a:prstGeom>
          <a:noFill/>
        </p:spPr>
        <p:txBody>
          <a:bodyPr wrap="square" rtlCol="0">
            <a:spAutoFit/>
          </a:bodyPr>
          <a:lstStyle/>
          <a:p>
            <a:pPr algn="ctr"/>
            <a:r>
              <a:rPr lang="en-GB" sz="4800" b="1" dirty="0"/>
              <a:t>Question 10 – Line Graphs</a:t>
            </a:r>
          </a:p>
        </p:txBody>
      </p:sp>
      <p:sp>
        <p:nvSpPr>
          <p:cNvPr id="7" name="TextBox 6"/>
          <p:cNvSpPr txBox="1"/>
          <p:nvPr/>
        </p:nvSpPr>
        <p:spPr>
          <a:xfrm>
            <a:off x="445168" y="865729"/>
            <a:ext cx="11538285" cy="1569660"/>
          </a:xfrm>
          <a:prstGeom prst="rect">
            <a:avLst/>
          </a:prstGeom>
          <a:noFill/>
        </p:spPr>
        <p:txBody>
          <a:bodyPr wrap="square" rtlCol="0">
            <a:spAutoFit/>
          </a:bodyPr>
          <a:lstStyle/>
          <a:p>
            <a:pPr algn="ctr"/>
            <a:r>
              <a:rPr lang="en-GB" sz="4800" dirty="0"/>
              <a:t>How much more water was consumed in the afternoon compared to the morning?</a:t>
            </a:r>
          </a:p>
        </p:txBody>
      </p:sp>
      <p:pic>
        <p:nvPicPr>
          <p:cNvPr id="3" name="Picture 2"/>
          <p:cNvPicPr>
            <a:picLocks noChangeAspect="1"/>
          </p:cNvPicPr>
          <p:nvPr/>
        </p:nvPicPr>
        <p:blipFill rotWithShape="1">
          <a:blip r:embed="rId2"/>
          <a:srcRect l="20333" t="9953" r="20894" b="42520"/>
          <a:stretch/>
        </p:blipFill>
        <p:spPr>
          <a:xfrm>
            <a:off x="2370220" y="2482971"/>
            <a:ext cx="6918159" cy="4197538"/>
          </a:xfrm>
          <a:prstGeom prst="rect">
            <a:avLst/>
          </a:prstGeom>
        </p:spPr>
      </p:pic>
    </p:spTree>
    <p:extLst>
      <p:ext uri="{BB962C8B-B14F-4D97-AF65-F5344CB8AC3E}">
        <p14:creationId xmlns:p14="http://schemas.microsoft.com/office/powerpoint/2010/main" val="6379323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0"/>
            <a:ext cx="12192000" cy="830997"/>
          </a:xfrm>
          <a:prstGeom prst="rect">
            <a:avLst/>
          </a:prstGeom>
          <a:noFill/>
        </p:spPr>
        <p:txBody>
          <a:bodyPr wrap="square" rtlCol="0">
            <a:spAutoFit/>
          </a:bodyPr>
          <a:lstStyle/>
          <a:p>
            <a:pPr algn="ctr"/>
            <a:r>
              <a:rPr lang="en-US" sz="4800" b="1" dirty="0"/>
              <a:t>Answer 10 – Line Graphs</a:t>
            </a:r>
          </a:p>
        </p:txBody>
      </p:sp>
      <p:graphicFrame>
        <p:nvGraphicFramePr>
          <p:cNvPr id="8" name="Table 7"/>
          <p:cNvGraphicFramePr>
            <a:graphicFrameLocks noGrp="1"/>
          </p:cNvGraphicFramePr>
          <p:nvPr/>
        </p:nvGraphicFramePr>
        <p:xfrm>
          <a:off x="318681" y="2819171"/>
          <a:ext cx="11554638" cy="3889284"/>
        </p:xfrm>
        <a:graphic>
          <a:graphicData uri="http://schemas.openxmlformats.org/drawingml/2006/table">
            <a:tbl>
              <a:tblPr/>
              <a:tblGrid>
                <a:gridCol w="3017906">
                  <a:extLst>
                    <a:ext uri="{9D8B030D-6E8A-4147-A177-3AD203B41FA5}">
                      <a16:colId xmlns:a16="http://schemas.microsoft.com/office/drawing/2014/main" val="2525775135"/>
                    </a:ext>
                  </a:extLst>
                </a:gridCol>
                <a:gridCol w="8536732">
                  <a:extLst>
                    <a:ext uri="{9D8B030D-6E8A-4147-A177-3AD203B41FA5}">
                      <a16:colId xmlns:a16="http://schemas.microsoft.com/office/drawing/2014/main" val="562879438"/>
                    </a:ext>
                  </a:extLst>
                </a:gridCol>
              </a:tblGrid>
              <a:tr h="376324">
                <a:tc>
                  <a:txBody>
                    <a:bodyPr/>
                    <a:lstStyle/>
                    <a:p>
                      <a:pPr algn="ctr" fontAlgn="ctr"/>
                      <a:r>
                        <a:rPr lang="en-GB" sz="2400" b="1" cap="all" dirty="0">
                          <a:solidFill>
                            <a:schemeClr val="tx1"/>
                          </a:solidFill>
                          <a:effectLst/>
                          <a:latin typeface="+mn-lt"/>
                        </a:rPr>
                        <a:t>CORRECT ANSWER</a:t>
                      </a: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l" fontAlgn="ctr"/>
                      <a:r>
                        <a:rPr lang="en-GB" sz="2400" b="1" cap="all" dirty="0">
                          <a:solidFill>
                            <a:schemeClr val="tx1"/>
                          </a:solidFill>
                          <a:effectLst/>
                          <a:latin typeface="+mn-lt"/>
                        </a:rPr>
                        <a:t>CORRECT</a:t>
                      </a:r>
                      <a:r>
                        <a:rPr lang="en-GB" sz="2400" b="1" cap="all" baseline="0" dirty="0">
                          <a:solidFill>
                            <a:schemeClr val="tx1"/>
                          </a:solidFill>
                          <a:effectLst/>
                          <a:latin typeface="+mn-lt"/>
                        </a:rPr>
                        <a:t> </a:t>
                      </a:r>
                      <a:r>
                        <a:rPr lang="en-GB" sz="2400" b="1" cap="all" dirty="0">
                          <a:solidFill>
                            <a:schemeClr val="tx1"/>
                          </a:solidFill>
                          <a:effectLst/>
                          <a:latin typeface="+mn-lt"/>
                        </a:rPr>
                        <a:t>EXPLANATION </a:t>
                      </a: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723718772"/>
                  </a:ext>
                </a:extLst>
              </a:tr>
              <a:tr h="845635">
                <a:tc>
                  <a:txBody>
                    <a:bodyPr/>
                    <a:lstStyle/>
                    <a:p>
                      <a:pPr algn="ctr" fontAlgn="ctr"/>
                      <a:r>
                        <a:rPr lang="en-GB" sz="3200" b="0" dirty="0">
                          <a:solidFill>
                            <a:schemeClr val="tx1"/>
                          </a:solidFill>
                          <a:effectLst/>
                          <a:latin typeface="robotobold"/>
                        </a:rPr>
                        <a:t>3000 ml</a:t>
                      </a: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ctr"/>
                      <a:r>
                        <a:rPr lang="en-US" sz="1800" b="0" dirty="0">
                          <a:solidFill>
                            <a:schemeClr val="tx1"/>
                          </a:solidFill>
                          <a:effectLst/>
                        </a:rPr>
                        <a:t>The afternoon begins at 1pm, so we have 750 + 500 + 625 + 750 + 1000 + 750 + 500 = 4875 ml, compared to 250 + 375 + 500 + 750 = 1875 in the morning. Subtracting the two gives 3000 ml.</a:t>
                      </a: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19887872"/>
                  </a:ext>
                </a:extLst>
              </a:tr>
              <a:tr h="376324">
                <a:tc>
                  <a:txBody>
                    <a:bodyPr/>
                    <a:lstStyle/>
                    <a:p>
                      <a:pPr algn="ctr" fontAlgn="ctr"/>
                      <a:r>
                        <a:rPr lang="en-GB" sz="2400" b="1" dirty="0">
                          <a:solidFill>
                            <a:schemeClr val="tx1"/>
                          </a:solidFill>
                          <a:effectLst/>
                          <a:latin typeface="+mn-lt"/>
                        </a:rPr>
                        <a:t>COMMON MISTAKES</a:t>
                      </a: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AFAF"/>
                    </a:solidFill>
                  </a:tcPr>
                </a:tc>
                <a:tc>
                  <a:txBody>
                    <a:bodyPr/>
                    <a:lstStyle/>
                    <a:p>
                      <a:pPr fontAlgn="ctr"/>
                      <a:r>
                        <a:rPr lang="en-US" sz="2400" b="1" dirty="0">
                          <a:solidFill>
                            <a:schemeClr val="tx1"/>
                          </a:solidFill>
                          <a:effectLst/>
                          <a:latin typeface="+mn-lt"/>
                        </a:rPr>
                        <a:t>WHAT</a:t>
                      </a:r>
                      <a:r>
                        <a:rPr lang="en-US" sz="2400" b="1" baseline="0" dirty="0">
                          <a:solidFill>
                            <a:schemeClr val="tx1"/>
                          </a:solidFill>
                          <a:effectLst/>
                          <a:latin typeface="+mn-lt"/>
                        </a:rPr>
                        <a:t> MIGHT BE YOUR MISTAKE </a:t>
                      </a:r>
                      <a:endParaRPr lang="en-US" sz="2400" b="1" dirty="0">
                        <a:solidFill>
                          <a:schemeClr val="tx1"/>
                        </a:solidFill>
                        <a:effectLst/>
                        <a:latin typeface="+mn-lt"/>
                      </a:endParaRP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AFAF"/>
                    </a:solidFill>
                  </a:tcPr>
                </a:tc>
                <a:extLst>
                  <a:ext uri="{0D108BD9-81ED-4DB2-BD59-A6C34878D82A}">
                    <a16:rowId xmlns:a16="http://schemas.microsoft.com/office/drawing/2014/main" val="2671523938"/>
                  </a:ext>
                </a:extLst>
              </a:tr>
              <a:tr h="534509">
                <a:tc>
                  <a:txBody>
                    <a:bodyPr/>
                    <a:lstStyle/>
                    <a:p>
                      <a:pPr algn="ctr" fontAlgn="ctr"/>
                      <a:r>
                        <a:rPr lang="en-GB" sz="3200" b="0" dirty="0">
                          <a:solidFill>
                            <a:schemeClr val="tx1"/>
                          </a:solidFill>
                          <a:effectLst/>
                          <a:latin typeface="robotobold"/>
                        </a:rPr>
                        <a:t>6750</a:t>
                      </a:r>
                      <a:r>
                        <a:rPr lang="en-GB" sz="3200" b="0" baseline="0" dirty="0">
                          <a:solidFill>
                            <a:schemeClr val="tx1"/>
                          </a:solidFill>
                          <a:effectLst/>
                          <a:latin typeface="robotobold"/>
                        </a:rPr>
                        <a:t> ml</a:t>
                      </a:r>
                      <a:endParaRPr lang="en-GB" sz="3200" b="0" dirty="0">
                        <a:solidFill>
                          <a:schemeClr val="tx1"/>
                        </a:solidFill>
                        <a:effectLst/>
                        <a:latin typeface="robotobold"/>
                      </a:endParaRP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ctr"/>
                      <a:r>
                        <a:rPr lang="en-US" sz="2000" b="0" dirty="0">
                          <a:solidFill>
                            <a:schemeClr val="tx1"/>
                          </a:solidFill>
                          <a:effectLst/>
                        </a:rPr>
                        <a:t>The student has added the two values, rather than finding the difference.</a:t>
                      </a: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76405851"/>
                  </a:ext>
                </a:extLst>
              </a:tr>
              <a:tr h="532761">
                <a:tc>
                  <a:txBody>
                    <a:bodyPr/>
                    <a:lstStyle/>
                    <a:p>
                      <a:pPr algn="ctr" fontAlgn="ctr"/>
                      <a:r>
                        <a:rPr lang="en-GB" sz="3200" b="0" dirty="0">
                          <a:solidFill>
                            <a:schemeClr val="tx1"/>
                          </a:solidFill>
                          <a:effectLst/>
                          <a:latin typeface="robotobold"/>
                        </a:rPr>
                        <a:t>4875</a:t>
                      </a:r>
                      <a:r>
                        <a:rPr lang="en-GB" sz="3200" b="0" baseline="0" dirty="0">
                          <a:solidFill>
                            <a:schemeClr val="tx1"/>
                          </a:solidFill>
                          <a:effectLst/>
                          <a:latin typeface="robotobold"/>
                        </a:rPr>
                        <a:t> ml</a:t>
                      </a:r>
                      <a:endParaRPr lang="en-GB" sz="3200" b="0" dirty="0">
                        <a:solidFill>
                          <a:schemeClr val="tx1"/>
                        </a:solidFill>
                        <a:effectLst/>
                        <a:latin typeface="robotobold"/>
                      </a:endParaRP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ctr"/>
                      <a:r>
                        <a:rPr lang="en-US" sz="2000" b="0" dirty="0">
                          <a:solidFill>
                            <a:schemeClr val="tx1"/>
                          </a:solidFill>
                          <a:effectLst/>
                        </a:rPr>
                        <a:t>The student has found the amount of water consumed in the afternoon.</a:t>
                      </a: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68997206"/>
                  </a:ext>
                </a:extLst>
              </a:tr>
              <a:tr h="532761">
                <a:tc>
                  <a:txBody>
                    <a:bodyPr/>
                    <a:lstStyle/>
                    <a:p>
                      <a:pPr algn="ctr" fontAlgn="ctr"/>
                      <a:r>
                        <a:rPr lang="en-GB" sz="3200" b="0" dirty="0">
                          <a:solidFill>
                            <a:schemeClr val="tx1"/>
                          </a:solidFill>
                          <a:effectLst/>
                          <a:latin typeface="robotobold"/>
                        </a:rPr>
                        <a:t>250</a:t>
                      </a:r>
                      <a:r>
                        <a:rPr lang="en-GB" sz="3200" b="0" baseline="0" dirty="0">
                          <a:solidFill>
                            <a:schemeClr val="tx1"/>
                          </a:solidFill>
                          <a:effectLst/>
                          <a:latin typeface="robotobold"/>
                        </a:rPr>
                        <a:t> ml</a:t>
                      </a:r>
                      <a:endParaRPr lang="en-GB" sz="3200" b="0" dirty="0">
                        <a:solidFill>
                          <a:schemeClr val="tx1"/>
                        </a:solidFill>
                        <a:effectLst/>
                        <a:latin typeface="robotobold"/>
                      </a:endParaRP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ctr"/>
                      <a:r>
                        <a:rPr lang="en-US" sz="1800" b="0" dirty="0">
                          <a:solidFill>
                            <a:schemeClr val="tx1"/>
                          </a:solidFill>
                          <a:effectLst/>
                        </a:rPr>
                        <a:t>The student may have found the difference between the largest value in the morning and the afternoon.</a:t>
                      </a: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33606831"/>
                  </a:ext>
                </a:extLst>
              </a:tr>
            </a:tbl>
          </a:graphicData>
        </a:graphic>
      </p:graphicFrame>
      <p:sp>
        <p:nvSpPr>
          <p:cNvPr id="10" name="TextBox 9"/>
          <p:cNvSpPr txBox="1"/>
          <p:nvPr/>
        </p:nvSpPr>
        <p:spPr>
          <a:xfrm>
            <a:off x="1189774" y="830997"/>
            <a:ext cx="6161522" cy="1754326"/>
          </a:xfrm>
          <a:prstGeom prst="rect">
            <a:avLst/>
          </a:prstGeom>
          <a:noFill/>
        </p:spPr>
        <p:txBody>
          <a:bodyPr wrap="square" rtlCol="0">
            <a:spAutoFit/>
          </a:bodyPr>
          <a:lstStyle/>
          <a:p>
            <a:pPr algn="ctr"/>
            <a:r>
              <a:rPr lang="en-GB" sz="3600" dirty="0"/>
              <a:t>How much more water was consumed in the afternoon compared to the morning?</a:t>
            </a:r>
          </a:p>
        </p:txBody>
      </p:sp>
      <p:pic>
        <p:nvPicPr>
          <p:cNvPr id="5" name="Picture 4"/>
          <p:cNvPicPr>
            <a:picLocks noChangeAspect="1"/>
          </p:cNvPicPr>
          <p:nvPr/>
        </p:nvPicPr>
        <p:blipFill>
          <a:blip r:embed="rId2"/>
          <a:stretch>
            <a:fillRect/>
          </a:stretch>
        </p:blipFill>
        <p:spPr>
          <a:xfrm>
            <a:off x="7351296" y="810258"/>
            <a:ext cx="3116702" cy="1891989"/>
          </a:xfrm>
          <a:prstGeom prst="rect">
            <a:avLst/>
          </a:prstGeom>
        </p:spPr>
      </p:pic>
    </p:spTree>
    <p:extLst>
      <p:ext uri="{BB962C8B-B14F-4D97-AF65-F5344CB8AC3E}">
        <p14:creationId xmlns:p14="http://schemas.microsoft.com/office/powerpoint/2010/main" val="18995454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92000" cy="830997"/>
          </a:xfrm>
          <a:prstGeom prst="rect">
            <a:avLst/>
          </a:prstGeom>
          <a:noFill/>
        </p:spPr>
        <p:txBody>
          <a:bodyPr wrap="square" rtlCol="0">
            <a:spAutoFit/>
          </a:bodyPr>
          <a:lstStyle/>
          <a:p>
            <a:pPr algn="ctr"/>
            <a:r>
              <a:rPr lang="en-GB" sz="4800" b="1" dirty="0"/>
              <a:t>Question 11 – Line Graphs</a:t>
            </a:r>
          </a:p>
        </p:txBody>
      </p:sp>
      <p:pic>
        <p:nvPicPr>
          <p:cNvPr id="6" name="Picture 5"/>
          <p:cNvPicPr>
            <a:picLocks noChangeAspect="1"/>
          </p:cNvPicPr>
          <p:nvPr/>
        </p:nvPicPr>
        <p:blipFill rotWithShape="1">
          <a:blip r:embed="rId2"/>
          <a:srcRect l="11810" t="18100" r="14018" b="32893"/>
          <a:stretch/>
        </p:blipFill>
        <p:spPr>
          <a:xfrm>
            <a:off x="842209" y="1729753"/>
            <a:ext cx="9646496" cy="4780183"/>
          </a:xfrm>
          <a:prstGeom prst="rect">
            <a:avLst/>
          </a:prstGeom>
        </p:spPr>
      </p:pic>
      <p:sp>
        <p:nvSpPr>
          <p:cNvPr id="7" name="TextBox 6"/>
          <p:cNvSpPr txBox="1"/>
          <p:nvPr/>
        </p:nvSpPr>
        <p:spPr>
          <a:xfrm>
            <a:off x="926432" y="926432"/>
            <a:ext cx="10768263" cy="707886"/>
          </a:xfrm>
          <a:prstGeom prst="rect">
            <a:avLst/>
          </a:prstGeom>
          <a:noFill/>
        </p:spPr>
        <p:txBody>
          <a:bodyPr wrap="square" rtlCol="0">
            <a:spAutoFit/>
          </a:bodyPr>
          <a:lstStyle/>
          <a:p>
            <a:pPr algn="ctr"/>
            <a:r>
              <a:rPr lang="en-GB" sz="4000" dirty="0"/>
              <a:t>How far away from home was Rachel at 12:15?</a:t>
            </a:r>
          </a:p>
        </p:txBody>
      </p:sp>
    </p:spTree>
    <p:extLst>
      <p:ext uri="{BB962C8B-B14F-4D97-AF65-F5344CB8AC3E}">
        <p14:creationId xmlns:p14="http://schemas.microsoft.com/office/powerpoint/2010/main" val="10982550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0"/>
            <a:ext cx="12192000" cy="830997"/>
          </a:xfrm>
          <a:prstGeom prst="rect">
            <a:avLst/>
          </a:prstGeom>
          <a:noFill/>
        </p:spPr>
        <p:txBody>
          <a:bodyPr wrap="square" rtlCol="0">
            <a:spAutoFit/>
          </a:bodyPr>
          <a:lstStyle/>
          <a:p>
            <a:pPr algn="ctr"/>
            <a:r>
              <a:rPr lang="en-US" sz="4800" b="1" dirty="0"/>
              <a:t>Answer 11 – Line Graphs</a:t>
            </a:r>
          </a:p>
        </p:txBody>
      </p:sp>
      <p:graphicFrame>
        <p:nvGraphicFramePr>
          <p:cNvPr id="8" name="Table 7"/>
          <p:cNvGraphicFramePr>
            <a:graphicFrameLocks noGrp="1"/>
          </p:cNvGraphicFramePr>
          <p:nvPr/>
        </p:nvGraphicFramePr>
        <p:xfrm>
          <a:off x="318681" y="2819171"/>
          <a:ext cx="11554638" cy="3715865"/>
        </p:xfrm>
        <a:graphic>
          <a:graphicData uri="http://schemas.openxmlformats.org/drawingml/2006/table">
            <a:tbl>
              <a:tblPr/>
              <a:tblGrid>
                <a:gridCol w="3017906">
                  <a:extLst>
                    <a:ext uri="{9D8B030D-6E8A-4147-A177-3AD203B41FA5}">
                      <a16:colId xmlns:a16="http://schemas.microsoft.com/office/drawing/2014/main" val="2525775135"/>
                    </a:ext>
                  </a:extLst>
                </a:gridCol>
                <a:gridCol w="8536732">
                  <a:extLst>
                    <a:ext uri="{9D8B030D-6E8A-4147-A177-3AD203B41FA5}">
                      <a16:colId xmlns:a16="http://schemas.microsoft.com/office/drawing/2014/main" val="562879438"/>
                    </a:ext>
                  </a:extLst>
                </a:gridCol>
              </a:tblGrid>
              <a:tr h="376324">
                <a:tc>
                  <a:txBody>
                    <a:bodyPr/>
                    <a:lstStyle/>
                    <a:p>
                      <a:pPr algn="ctr" fontAlgn="ctr"/>
                      <a:r>
                        <a:rPr lang="en-GB" sz="2400" b="1" cap="all" dirty="0">
                          <a:solidFill>
                            <a:schemeClr val="tx1"/>
                          </a:solidFill>
                          <a:effectLst/>
                          <a:latin typeface="+mn-lt"/>
                        </a:rPr>
                        <a:t>CORRECT ANSWER</a:t>
                      </a: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l" fontAlgn="ctr"/>
                      <a:r>
                        <a:rPr lang="en-GB" sz="2400" b="1" cap="all" dirty="0">
                          <a:solidFill>
                            <a:schemeClr val="tx1"/>
                          </a:solidFill>
                          <a:effectLst/>
                          <a:latin typeface="+mn-lt"/>
                        </a:rPr>
                        <a:t>CORRECT</a:t>
                      </a:r>
                      <a:r>
                        <a:rPr lang="en-GB" sz="2400" b="1" cap="all" baseline="0" dirty="0">
                          <a:solidFill>
                            <a:schemeClr val="tx1"/>
                          </a:solidFill>
                          <a:effectLst/>
                          <a:latin typeface="+mn-lt"/>
                        </a:rPr>
                        <a:t> </a:t>
                      </a:r>
                      <a:r>
                        <a:rPr lang="en-GB" sz="2400" b="1" cap="all" dirty="0">
                          <a:solidFill>
                            <a:schemeClr val="tx1"/>
                          </a:solidFill>
                          <a:effectLst/>
                          <a:latin typeface="+mn-lt"/>
                        </a:rPr>
                        <a:t>EXPLANATION </a:t>
                      </a: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723718772"/>
                  </a:ext>
                </a:extLst>
              </a:tr>
              <a:tr h="845635">
                <a:tc>
                  <a:txBody>
                    <a:bodyPr/>
                    <a:lstStyle/>
                    <a:p>
                      <a:pPr algn="ctr" fontAlgn="ctr"/>
                      <a:r>
                        <a:rPr lang="en-GB" sz="3200" b="0" dirty="0">
                          <a:solidFill>
                            <a:schemeClr val="tx1"/>
                          </a:solidFill>
                          <a:effectLst/>
                          <a:latin typeface="robotobold"/>
                        </a:rPr>
                        <a:t>7500 m</a:t>
                      </a: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ctr"/>
                      <a:r>
                        <a:rPr lang="en-US" sz="1800" b="0" dirty="0">
                          <a:solidFill>
                            <a:schemeClr val="tx1"/>
                          </a:solidFill>
                          <a:effectLst/>
                        </a:rPr>
                        <a:t>The line between 12:00 and 12:30 is horizontal, so we know that she was 7.5 km away from home. This is 7500m.</a:t>
                      </a: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19887872"/>
                  </a:ext>
                </a:extLst>
              </a:tr>
              <a:tr h="376324">
                <a:tc>
                  <a:txBody>
                    <a:bodyPr/>
                    <a:lstStyle/>
                    <a:p>
                      <a:pPr algn="ctr" fontAlgn="ctr"/>
                      <a:r>
                        <a:rPr lang="en-GB" sz="2400" b="1" dirty="0">
                          <a:solidFill>
                            <a:schemeClr val="tx1"/>
                          </a:solidFill>
                          <a:effectLst/>
                          <a:latin typeface="+mn-lt"/>
                        </a:rPr>
                        <a:t>COMMON MISTAKES</a:t>
                      </a: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AFAF"/>
                    </a:solidFill>
                  </a:tcPr>
                </a:tc>
                <a:tc>
                  <a:txBody>
                    <a:bodyPr/>
                    <a:lstStyle/>
                    <a:p>
                      <a:pPr fontAlgn="ctr"/>
                      <a:r>
                        <a:rPr lang="en-US" sz="2400" b="1" dirty="0">
                          <a:solidFill>
                            <a:schemeClr val="tx1"/>
                          </a:solidFill>
                          <a:effectLst/>
                          <a:latin typeface="+mn-lt"/>
                        </a:rPr>
                        <a:t>WHAT</a:t>
                      </a:r>
                      <a:r>
                        <a:rPr lang="en-US" sz="2400" b="1" baseline="0" dirty="0">
                          <a:solidFill>
                            <a:schemeClr val="tx1"/>
                          </a:solidFill>
                          <a:effectLst/>
                          <a:latin typeface="+mn-lt"/>
                        </a:rPr>
                        <a:t> MIGHT BE YOUR MISTAKE </a:t>
                      </a:r>
                      <a:endParaRPr lang="en-US" sz="2400" b="1" dirty="0">
                        <a:solidFill>
                          <a:schemeClr val="tx1"/>
                        </a:solidFill>
                        <a:effectLst/>
                        <a:latin typeface="+mn-lt"/>
                      </a:endParaRP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AFAF"/>
                    </a:solidFill>
                  </a:tcPr>
                </a:tc>
                <a:extLst>
                  <a:ext uri="{0D108BD9-81ED-4DB2-BD59-A6C34878D82A}">
                    <a16:rowId xmlns:a16="http://schemas.microsoft.com/office/drawing/2014/main" val="2671523938"/>
                  </a:ext>
                </a:extLst>
              </a:tr>
              <a:tr h="534509">
                <a:tc>
                  <a:txBody>
                    <a:bodyPr/>
                    <a:lstStyle/>
                    <a:p>
                      <a:pPr algn="ctr" fontAlgn="ctr"/>
                      <a:r>
                        <a:rPr lang="en-GB" sz="3200" b="0" baseline="0" dirty="0">
                          <a:solidFill>
                            <a:schemeClr val="tx1"/>
                          </a:solidFill>
                          <a:effectLst/>
                          <a:latin typeface="robotobold"/>
                        </a:rPr>
                        <a:t>0 m</a:t>
                      </a:r>
                      <a:endParaRPr lang="en-GB" sz="3200" b="0" dirty="0">
                        <a:solidFill>
                          <a:schemeClr val="tx1"/>
                        </a:solidFill>
                        <a:effectLst/>
                        <a:latin typeface="robotobold"/>
                      </a:endParaRP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ctr"/>
                      <a:r>
                        <a:rPr lang="en-US" sz="2000" b="0" dirty="0">
                          <a:solidFill>
                            <a:schemeClr val="tx1"/>
                          </a:solidFill>
                          <a:effectLst/>
                        </a:rPr>
                        <a:t>The student may have misunderstood the significance of the flat line.</a:t>
                      </a: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76405851"/>
                  </a:ext>
                </a:extLst>
              </a:tr>
              <a:tr h="532761">
                <a:tc>
                  <a:txBody>
                    <a:bodyPr/>
                    <a:lstStyle/>
                    <a:p>
                      <a:pPr algn="ctr" fontAlgn="ctr"/>
                      <a:r>
                        <a:rPr lang="en-GB" sz="3200" b="0" dirty="0">
                          <a:solidFill>
                            <a:schemeClr val="tx1"/>
                          </a:solidFill>
                          <a:effectLst/>
                          <a:latin typeface="robotobold"/>
                        </a:rPr>
                        <a:t>7.5</a:t>
                      </a:r>
                      <a:r>
                        <a:rPr lang="en-GB" sz="3200" b="0" baseline="0" dirty="0">
                          <a:solidFill>
                            <a:schemeClr val="tx1"/>
                          </a:solidFill>
                          <a:effectLst/>
                          <a:latin typeface="robotobold"/>
                        </a:rPr>
                        <a:t> m</a:t>
                      </a:r>
                      <a:endParaRPr lang="en-GB" sz="3200" b="0" dirty="0">
                        <a:solidFill>
                          <a:schemeClr val="tx1"/>
                        </a:solidFill>
                        <a:effectLst/>
                        <a:latin typeface="robotobold"/>
                      </a:endParaRP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ctr"/>
                      <a:r>
                        <a:rPr lang="en-US" sz="2000" b="0" dirty="0">
                          <a:solidFill>
                            <a:schemeClr val="tx1"/>
                          </a:solidFill>
                          <a:effectLst/>
                        </a:rPr>
                        <a:t>The student may have ignored the units on the axis.</a:t>
                      </a: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68997206"/>
                  </a:ext>
                </a:extLst>
              </a:tr>
              <a:tr h="532761">
                <a:tc>
                  <a:txBody>
                    <a:bodyPr/>
                    <a:lstStyle/>
                    <a:p>
                      <a:pPr algn="ctr" fontAlgn="ctr"/>
                      <a:r>
                        <a:rPr lang="en-GB" sz="3200" b="0" baseline="0" dirty="0">
                          <a:solidFill>
                            <a:schemeClr val="tx1"/>
                          </a:solidFill>
                          <a:effectLst/>
                          <a:latin typeface="robotobold"/>
                        </a:rPr>
                        <a:t>750 m</a:t>
                      </a:r>
                      <a:endParaRPr lang="en-GB" sz="3200" b="0" dirty="0">
                        <a:solidFill>
                          <a:schemeClr val="tx1"/>
                        </a:solidFill>
                        <a:effectLst/>
                        <a:latin typeface="robotobold"/>
                      </a:endParaRP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ctr"/>
                      <a:r>
                        <a:rPr lang="en-US" sz="2000" b="0" dirty="0">
                          <a:solidFill>
                            <a:schemeClr val="tx1"/>
                          </a:solidFill>
                          <a:effectLst/>
                        </a:rPr>
                        <a:t>The student may believe that 100m = 1km.</a:t>
                      </a: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33606831"/>
                  </a:ext>
                </a:extLst>
              </a:tr>
            </a:tbl>
          </a:graphicData>
        </a:graphic>
      </p:graphicFrame>
      <p:pic>
        <p:nvPicPr>
          <p:cNvPr id="7" name="Picture 6"/>
          <p:cNvPicPr>
            <a:picLocks noChangeAspect="1"/>
          </p:cNvPicPr>
          <p:nvPr/>
        </p:nvPicPr>
        <p:blipFill rotWithShape="1">
          <a:blip r:embed="rId2"/>
          <a:srcRect l="11810" t="18100" r="14018" b="32893"/>
          <a:stretch/>
        </p:blipFill>
        <p:spPr>
          <a:xfrm>
            <a:off x="6838599" y="744016"/>
            <a:ext cx="3905601" cy="1935365"/>
          </a:xfrm>
          <a:prstGeom prst="rect">
            <a:avLst/>
          </a:prstGeom>
        </p:spPr>
      </p:pic>
      <p:sp>
        <p:nvSpPr>
          <p:cNvPr id="9" name="TextBox 8"/>
          <p:cNvSpPr txBox="1"/>
          <p:nvPr/>
        </p:nvSpPr>
        <p:spPr>
          <a:xfrm>
            <a:off x="562779" y="970787"/>
            <a:ext cx="6275820" cy="1323439"/>
          </a:xfrm>
          <a:prstGeom prst="rect">
            <a:avLst/>
          </a:prstGeom>
          <a:noFill/>
        </p:spPr>
        <p:txBody>
          <a:bodyPr wrap="square" rtlCol="0">
            <a:spAutoFit/>
          </a:bodyPr>
          <a:lstStyle/>
          <a:p>
            <a:pPr algn="ctr"/>
            <a:r>
              <a:rPr lang="en-GB" sz="4000" dirty="0"/>
              <a:t>How far away from home was Rachel at 12:15?</a:t>
            </a:r>
          </a:p>
        </p:txBody>
      </p:sp>
    </p:spTree>
    <p:extLst>
      <p:ext uri="{BB962C8B-B14F-4D97-AF65-F5344CB8AC3E}">
        <p14:creationId xmlns:p14="http://schemas.microsoft.com/office/powerpoint/2010/main" val="26828137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92000" cy="830997"/>
          </a:xfrm>
          <a:prstGeom prst="rect">
            <a:avLst/>
          </a:prstGeom>
          <a:noFill/>
        </p:spPr>
        <p:txBody>
          <a:bodyPr wrap="square" rtlCol="0">
            <a:spAutoFit/>
          </a:bodyPr>
          <a:lstStyle/>
          <a:p>
            <a:pPr algn="ctr"/>
            <a:r>
              <a:rPr lang="en-GB" sz="4800" b="1" dirty="0"/>
              <a:t>Question 12 – Pie Charts</a:t>
            </a:r>
          </a:p>
        </p:txBody>
      </p:sp>
      <p:sp>
        <p:nvSpPr>
          <p:cNvPr id="7" name="TextBox 6"/>
          <p:cNvSpPr txBox="1"/>
          <p:nvPr/>
        </p:nvSpPr>
        <p:spPr>
          <a:xfrm>
            <a:off x="747962" y="5269832"/>
            <a:ext cx="10768263" cy="830997"/>
          </a:xfrm>
          <a:prstGeom prst="rect">
            <a:avLst/>
          </a:prstGeom>
          <a:noFill/>
        </p:spPr>
        <p:txBody>
          <a:bodyPr wrap="square" rtlCol="0">
            <a:spAutoFit/>
          </a:bodyPr>
          <a:lstStyle/>
          <a:p>
            <a:pPr algn="ctr"/>
            <a:r>
              <a:rPr lang="en-GB" sz="4800" dirty="0"/>
              <a:t>Find the size of the missing Angle (F).</a:t>
            </a:r>
          </a:p>
        </p:txBody>
      </p:sp>
      <p:pic>
        <p:nvPicPr>
          <p:cNvPr id="2" name="Picture 1"/>
          <p:cNvPicPr>
            <a:picLocks noChangeAspect="1"/>
          </p:cNvPicPr>
          <p:nvPr/>
        </p:nvPicPr>
        <p:blipFill rotWithShape="1">
          <a:blip r:embed="rId2"/>
          <a:srcRect l="13323" t="11053" r="16414" b="55263"/>
          <a:stretch/>
        </p:blipFill>
        <p:spPr>
          <a:xfrm>
            <a:off x="791075" y="1130968"/>
            <a:ext cx="10975809" cy="3946358"/>
          </a:xfrm>
          <a:prstGeom prst="rect">
            <a:avLst/>
          </a:prstGeom>
        </p:spPr>
      </p:pic>
    </p:spTree>
    <p:extLst>
      <p:ext uri="{BB962C8B-B14F-4D97-AF65-F5344CB8AC3E}">
        <p14:creationId xmlns:p14="http://schemas.microsoft.com/office/powerpoint/2010/main" val="34447448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0"/>
            <a:ext cx="12192000" cy="830997"/>
          </a:xfrm>
          <a:prstGeom prst="rect">
            <a:avLst/>
          </a:prstGeom>
          <a:noFill/>
        </p:spPr>
        <p:txBody>
          <a:bodyPr wrap="square" rtlCol="0">
            <a:spAutoFit/>
          </a:bodyPr>
          <a:lstStyle/>
          <a:p>
            <a:pPr algn="ctr"/>
            <a:r>
              <a:rPr lang="en-US" sz="4800" b="1" dirty="0"/>
              <a:t>Answer 12 – Pie Charts</a:t>
            </a:r>
          </a:p>
        </p:txBody>
      </p:sp>
      <mc:AlternateContent xmlns:mc="http://schemas.openxmlformats.org/markup-compatibility/2006" xmlns:a14="http://schemas.microsoft.com/office/drawing/2010/main">
        <mc:Choice Requires="a14">
          <p:graphicFrame>
            <p:nvGraphicFramePr>
              <p:cNvPr id="8" name="Table 7"/>
              <p:cNvGraphicFramePr>
                <a:graphicFrameLocks noGrp="1"/>
              </p:cNvGraphicFramePr>
              <p:nvPr/>
            </p:nvGraphicFramePr>
            <p:xfrm>
              <a:off x="318681" y="2771043"/>
              <a:ext cx="11554638" cy="3980724"/>
            </p:xfrm>
            <a:graphic>
              <a:graphicData uri="http://schemas.openxmlformats.org/drawingml/2006/table">
                <a:tbl>
                  <a:tblPr/>
                  <a:tblGrid>
                    <a:gridCol w="3017906">
                      <a:extLst>
                        <a:ext uri="{9D8B030D-6E8A-4147-A177-3AD203B41FA5}">
                          <a16:colId xmlns:a16="http://schemas.microsoft.com/office/drawing/2014/main" val="2525775135"/>
                        </a:ext>
                      </a:extLst>
                    </a:gridCol>
                    <a:gridCol w="8536732">
                      <a:extLst>
                        <a:ext uri="{9D8B030D-6E8A-4147-A177-3AD203B41FA5}">
                          <a16:colId xmlns:a16="http://schemas.microsoft.com/office/drawing/2014/main" val="562879438"/>
                        </a:ext>
                      </a:extLst>
                    </a:gridCol>
                  </a:tblGrid>
                  <a:tr h="376324">
                    <a:tc>
                      <a:txBody>
                        <a:bodyPr/>
                        <a:lstStyle/>
                        <a:p>
                          <a:pPr algn="ctr" fontAlgn="ctr"/>
                          <a:r>
                            <a:rPr lang="en-GB" sz="2400" b="1" cap="all" dirty="0">
                              <a:solidFill>
                                <a:schemeClr val="tx1"/>
                              </a:solidFill>
                              <a:effectLst/>
                              <a:latin typeface="+mn-lt"/>
                            </a:rPr>
                            <a:t>CORRECT ANSWER</a:t>
                          </a: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l" fontAlgn="ctr"/>
                          <a:r>
                            <a:rPr lang="en-GB" sz="2400" b="1" cap="all" dirty="0">
                              <a:solidFill>
                                <a:schemeClr val="tx1"/>
                              </a:solidFill>
                              <a:effectLst/>
                              <a:latin typeface="+mn-lt"/>
                            </a:rPr>
                            <a:t>CORRECT</a:t>
                          </a:r>
                          <a:r>
                            <a:rPr lang="en-GB" sz="2400" b="1" cap="all" baseline="0" dirty="0">
                              <a:solidFill>
                                <a:schemeClr val="tx1"/>
                              </a:solidFill>
                              <a:effectLst/>
                              <a:latin typeface="+mn-lt"/>
                            </a:rPr>
                            <a:t> </a:t>
                          </a:r>
                          <a:r>
                            <a:rPr lang="en-GB" sz="2400" b="1" cap="all" dirty="0">
                              <a:solidFill>
                                <a:schemeClr val="tx1"/>
                              </a:solidFill>
                              <a:effectLst/>
                              <a:latin typeface="+mn-lt"/>
                            </a:rPr>
                            <a:t>EXPLANATION </a:t>
                          </a: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723718772"/>
                      </a:ext>
                    </a:extLst>
                  </a:tr>
                  <a:tr h="845635">
                    <a:tc>
                      <a:txBody>
                        <a:bodyPr/>
                        <a:lstStyle/>
                        <a:p>
                          <a:pPr algn="ctr" fontAlgn="ctr"/>
                          <a:r>
                            <a:rPr lang="en-GB" sz="3200" b="0" dirty="0">
                              <a:solidFill>
                                <a:schemeClr val="tx1"/>
                              </a:solidFill>
                              <a:effectLst/>
                              <a:latin typeface="robotobold"/>
                            </a:rPr>
                            <a:t>135˚</a:t>
                          </a: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ctr"/>
                          <a:r>
                            <a:rPr lang="en-US" sz="2400" b="0" dirty="0">
                              <a:solidFill>
                                <a:schemeClr val="tx1"/>
                              </a:solidFill>
                              <a:effectLst/>
                            </a:rPr>
                            <a:t>There are 360 degrees in a circle, so subtracting both 180 and 45 gives the answer.</a:t>
                          </a: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19887872"/>
                      </a:ext>
                    </a:extLst>
                  </a:tr>
                  <a:tr h="376324">
                    <a:tc>
                      <a:txBody>
                        <a:bodyPr/>
                        <a:lstStyle/>
                        <a:p>
                          <a:pPr algn="ctr" fontAlgn="ctr"/>
                          <a:r>
                            <a:rPr lang="en-GB" sz="2400" b="1" dirty="0">
                              <a:solidFill>
                                <a:schemeClr val="tx1"/>
                              </a:solidFill>
                              <a:effectLst/>
                              <a:latin typeface="+mn-lt"/>
                            </a:rPr>
                            <a:t>COMMON MISTAKES</a:t>
                          </a: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AFAF"/>
                        </a:solidFill>
                      </a:tcPr>
                    </a:tc>
                    <a:tc>
                      <a:txBody>
                        <a:bodyPr/>
                        <a:lstStyle/>
                        <a:p>
                          <a:pPr fontAlgn="ctr"/>
                          <a:r>
                            <a:rPr lang="en-US" sz="2400" b="1" dirty="0">
                              <a:solidFill>
                                <a:schemeClr val="tx1"/>
                              </a:solidFill>
                              <a:effectLst/>
                              <a:latin typeface="+mn-lt"/>
                            </a:rPr>
                            <a:t>WHAT</a:t>
                          </a:r>
                          <a:r>
                            <a:rPr lang="en-US" sz="2400" b="1" baseline="0" dirty="0">
                              <a:solidFill>
                                <a:schemeClr val="tx1"/>
                              </a:solidFill>
                              <a:effectLst/>
                              <a:latin typeface="+mn-lt"/>
                            </a:rPr>
                            <a:t> MIGHT BE YOUR MISTAKE </a:t>
                          </a:r>
                          <a:endParaRPr lang="en-US" sz="2400" b="1" dirty="0">
                            <a:solidFill>
                              <a:schemeClr val="tx1"/>
                            </a:solidFill>
                            <a:effectLst/>
                            <a:latin typeface="+mn-lt"/>
                          </a:endParaRP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AFAF"/>
                        </a:solidFill>
                      </a:tcPr>
                    </a:tc>
                    <a:extLst>
                      <a:ext uri="{0D108BD9-81ED-4DB2-BD59-A6C34878D82A}">
                        <a16:rowId xmlns:a16="http://schemas.microsoft.com/office/drawing/2014/main" val="2671523938"/>
                      </a:ext>
                    </a:extLst>
                  </a:tr>
                  <a:tr h="534509">
                    <a:tc>
                      <a:txBody>
                        <a:bodyPr/>
                        <a:lstStyle/>
                        <a:p>
                          <a:pPr algn="ctr" fontAlgn="ctr"/>
                          <a:r>
                            <a:rPr lang="en-GB" sz="3200" b="0" baseline="0" dirty="0">
                              <a:solidFill>
                                <a:schemeClr val="tx1"/>
                              </a:solidFill>
                              <a:effectLst/>
                              <a:latin typeface="robotobold"/>
                            </a:rPr>
                            <a:t>225˚</a:t>
                          </a:r>
                          <a:endParaRPr lang="en-GB" sz="3200" b="0" dirty="0">
                            <a:solidFill>
                              <a:schemeClr val="tx1"/>
                            </a:solidFill>
                            <a:effectLst/>
                            <a:latin typeface="robotobold"/>
                          </a:endParaRP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ctr"/>
                          <a:r>
                            <a:rPr lang="en-US" sz="2400" b="0" dirty="0">
                              <a:solidFill>
                                <a:schemeClr val="tx1"/>
                              </a:solidFill>
                              <a:effectLst/>
                            </a:rPr>
                            <a:t>The student has added 45, rather than subtracting.</a:t>
                          </a: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76405851"/>
                      </a:ext>
                    </a:extLst>
                  </a:tr>
                  <a:tr h="532761">
                    <a:tc>
                      <a:txBody>
                        <a:bodyPr/>
                        <a:lstStyle/>
                        <a:p>
                          <a:pPr algn="ctr" fontAlgn="ctr"/>
                          <a:r>
                            <a:rPr lang="en-GB" sz="3200" b="0" dirty="0">
                              <a:solidFill>
                                <a:schemeClr val="tx1"/>
                              </a:solidFill>
                              <a:effectLst/>
                              <a:latin typeface="robotobold"/>
                            </a:rPr>
                            <a:t>216˚</a:t>
                          </a: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ctr"/>
                          <a:r>
                            <a:rPr lang="en-US" sz="2400" b="0" dirty="0">
                              <a:solidFill>
                                <a:schemeClr val="tx1"/>
                              </a:solidFill>
                              <a:effectLst/>
                            </a:rPr>
                            <a:t>The student has divided by 20, rather than 16 + 4 + 12 = 32.</a:t>
                          </a: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68997206"/>
                      </a:ext>
                    </a:extLst>
                  </a:tr>
                  <a:tr h="532761">
                    <a:tc>
                      <a:txBody>
                        <a:bodyPr/>
                        <a:lstStyle/>
                        <a:p>
                          <a:pPr algn="ctr" fontAlgn="ctr"/>
                          <a:r>
                            <a:rPr lang="en-GB" sz="3200" b="0" baseline="0" dirty="0">
                              <a:solidFill>
                                <a:schemeClr val="tx1"/>
                              </a:solidFill>
                              <a:effectLst/>
                              <a:latin typeface="robotobold"/>
                            </a:rPr>
                            <a:t>11.25</a:t>
                          </a:r>
                          <a14:m>
                            <m:oMath xmlns:m="http://schemas.openxmlformats.org/officeDocument/2006/math">
                              <m:r>
                                <a:rPr lang="en-GB" sz="3200" b="0" i="1" baseline="0" smtClean="0">
                                  <a:solidFill>
                                    <a:schemeClr val="tx1"/>
                                  </a:solidFill>
                                  <a:effectLst/>
                                  <a:latin typeface="Cambria Math" panose="02040503050406030204" pitchFamily="18" charset="0"/>
                                </a:rPr>
                                <m:t>˚</m:t>
                              </m:r>
                            </m:oMath>
                          </a14:m>
                          <a:endParaRPr lang="en-GB" sz="3200" b="0" dirty="0">
                            <a:solidFill>
                              <a:schemeClr val="tx1"/>
                            </a:solidFill>
                            <a:effectLst/>
                            <a:latin typeface="robotobold"/>
                          </a:endParaRP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ctr"/>
                          <a:r>
                            <a:rPr lang="en-US" sz="2400" b="0" dirty="0">
                              <a:solidFill>
                                <a:schemeClr val="tx1"/>
                              </a:solidFill>
                              <a:effectLst/>
                            </a:rPr>
                            <a:t>The student has found the number of degrees for frequency 1. They need to multiply this by 12.</a:t>
                          </a: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33606831"/>
                      </a:ext>
                    </a:extLst>
                  </a:tr>
                </a:tbl>
              </a:graphicData>
            </a:graphic>
          </p:graphicFrame>
        </mc:Choice>
        <mc:Fallback xmlns="">
          <p:graphicFrame>
            <p:nvGraphicFramePr>
              <p:cNvPr id="8" name="Table 7"/>
              <p:cNvGraphicFramePr>
                <a:graphicFrameLocks noGrp="1"/>
              </p:cNvGraphicFramePr>
              <p:nvPr>
                <p:extLst>
                  <p:ext uri="{D42A27DB-BD31-4B8C-83A1-F6EECF244321}">
                    <p14:modId xmlns:p14="http://schemas.microsoft.com/office/powerpoint/2010/main" val="705387046"/>
                  </p:ext>
                </p:extLst>
              </p:nvPr>
            </p:nvGraphicFramePr>
            <p:xfrm>
              <a:off x="318681" y="2771043"/>
              <a:ext cx="11554638" cy="3980724"/>
            </p:xfrm>
            <a:graphic>
              <a:graphicData uri="http://schemas.openxmlformats.org/drawingml/2006/table">
                <a:tbl>
                  <a:tblPr/>
                  <a:tblGrid>
                    <a:gridCol w="3017906">
                      <a:extLst>
                        <a:ext uri="{9D8B030D-6E8A-4147-A177-3AD203B41FA5}">
                          <a16:colId xmlns:a16="http://schemas.microsoft.com/office/drawing/2014/main" val="2525775135"/>
                        </a:ext>
                      </a:extLst>
                    </a:gridCol>
                    <a:gridCol w="8536732">
                      <a:extLst>
                        <a:ext uri="{9D8B030D-6E8A-4147-A177-3AD203B41FA5}">
                          <a16:colId xmlns:a16="http://schemas.microsoft.com/office/drawing/2014/main" val="562879438"/>
                        </a:ext>
                      </a:extLst>
                    </a:gridCol>
                  </a:tblGrid>
                  <a:tr h="500894">
                    <a:tc>
                      <a:txBody>
                        <a:bodyPr/>
                        <a:lstStyle/>
                        <a:p>
                          <a:pPr algn="ctr" fontAlgn="ctr"/>
                          <a:r>
                            <a:rPr lang="en-GB" sz="2400" b="1" cap="all" dirty="0" smtClean="0">
                              <a:solidFill>
                                <a:schemeClr val="tx1"/>
                              </a:solidFill>
                              <a:effectLst/>
                              <a:latin typeface="+mn-lt"/>
                            </a:rPr>
                            <a:t>CORRECT ANSWER</a:t>
                          </a:r>
                          <a:endParaRPr lang="en-GB" sz="2400" b="1" cap="all" dirty="0">
                            <a:solidFill>
                              <a:schemeClr val="tx1"/>
                            </a:solidFill>
                            <a:effectLst/>
                            <a:latin typeface="+mn-lt"/>
                          </a:endParaRP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l" fontAlgn="ctr"/>
                          <a:r>
                            <a:rPr lang="en-GB" sz="2400" b="1" cap="all" dirty="0" smtClean="0">
                              <a:solidFill>
                                <a:schemeClr val="tx1"/>
                              </a:solidFill>
                              <a:effectLst/>
                              <a:latin typeface="+mn-lt"/>
                            </a:rPr>
                            <a:t>CORRECT</a:t>
                          </a:r>
                          <a:r>
                            <a:rPr lang="en-GB" sz="2400" b="1" cap="all" baseline="0" dirty="0" smtClean="0">
                              <a:solidFill>
                                <a:schemeClr val="tx1"/>
                              </a:solidFill>
                              <a:effectLst/>
                              <a:latin typeface="+mn-lt"/>
                            </a:rPr>
                            <a:t> </a:t>
                          </a:r>
                          <a:r>
                            <a:rPr lang="en-GB" sz="2400" b="1" cap="all" dirty="0" smtClean="0">
                              <a:solidFill>
                                <a:schemeClr val="tx1"/>
                              </a:solidFill>
                              <a:effectLst/>
                              <a:latin typeface="+mn-lt"/>
                            </a:rPr>
                            <a:t>EXPLANATION </a:t>
                          </a:r>
                          <a:endParaRPr lang="en-GB" sz="2400" b="1" cap="all" dirty="0">
                            <a:solidFill>
                              <a:schemeClr val="tx1"/>
                            </a:solidFill>
                            <a:effectLst/>
                            <a:latin typeface="+mn-lt"/>
                          </a:endParaRP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723718772"/>
                      </a:ext>
                    </a:extLst>
                  </a:tr>
                  <a:tr h="866654">
                    <a:tc>
                      <a:txBody>
                        <a:bodyPr/>
                        <a:lstStyle/>
                        <a:p>
                          <a:pPr algn="ctr" fontAlgn="ctr"/>
                          <a:r>
                            <a:rPr lang="en-GB" sz="3200" b="0" dirty="0" smtClean="0">
                              <a:solidFill>
                                <a:schemeClr val="tx1"/>
                              </a:solidFill>
                              <a:effectLst/>
                              <a:latin typeface="robotobold"/>
                            </a:rPr>
                            <a:t>135˚</a:t>
                          </a:r>
                          <a:endParaRPr lang="en-GB" sz="3200" b="0" dirty="0">
                            <a:solidFill>
                              <a:schemeClr val="tx1"/>
                            </a:solidFill>
                            <a:effectLst/>
                            <a:latin typeface="robotobold"/>
                          </a:endParaRP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ctr"/>
                          <a:r>
                            <a:rPr lang="en-US" sz="2400" b="0" dirty="0" smtClean="0">
                              <a:solidFill>
                                <a:schemeClr val="tx1"/>
                              </a:solidFill>
                              <a:effectLst/>
                            </a:rPr>
                            <a:t>There are 360 degrees in a circle, so subtracting both 180 and 45 gives the answer.</a:t>
                          </a: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19887872"/>
                      </a:ext>
                    </a:extLst>
                  </a:tr>
                  <a:tr h="500894">
                    <a:tc>
                      <a:txBody>
                        <a:bodyPr/>
                        <a:lstStyle/>
                        <a:p>
                          <a:pPr algn="ctr" fontAlgn="ctr"/>
                          <a:r>
                            <a:rPr lang="en-GB" sz="2400" b="1" dirty="0" smtClean="0">
                              <a:solidFill>
                                <a:schemeClr val="tx1"/>
                              </a:solidFill>
                              <a:effectLst/>
                              <a:latin typeface="+mn-lt"/>
                            </a:rPr>
                            <a:t>COMMON MISTAKES</a:t>
                          </a:r>
                          <a:endParaRPr lang="en-GB" sz="2400" b="1" dirty="0">
                            <a:solidFill>
                              <a:schemeClr val="tx1"/>
                            </a:solidFill>
                            <a:effectLst/>
                            <a:latin typeface="+mn-lt"/>
                          </a:endParaRP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AFAF"/>
                        </a:solidFill>
                      </a:tcPr>
                    </a:tc>
                    <a:tc>
                      <a:txBody>
                        <a:bodyPr/>
                        <a:lstStyle/>
                        <a:p>
                          <a:pPr fontAlgn="ctr"/>
                          <a:r>
                            <a:rPr lang="en-US" sz="2400" b="1" dirty="0" smtClean="0">
                              <a:solidFill>
                                <a:schemeClr val="tx1"/>
                              </a:solidFill>
                              <a:effectLst/>
                              <a:latin typeface="+mn-lt"/>
                            </a:rPr>
                            <a:t>WHAT</a:t>
                          </a:r>
                          <a:r>
                            <a:rPr lang="en-US" sz="2400" b="1" baseline="0" dirty="0" smtClean="0">
                              <a:solidFill>
                                <a:schemeClr val="tx1"/>
                              </a:solidFill>
                              <a:effectLst/>
                              <a:latin typeface="+mn-lt"/>
                            </a:rPr>
                            <a:t> MIGHT BE YOUR MISTAKE </a:t>
                          </a:r>
                          <a:endParaRPr lang="en-US" sz="2400" b="1" dirty="0">
                            <a:solidFill>
                              <a:schemeClr val="tx1"/>
                            </a:solidFill>
                            <a:effectLst/>
                            <a:latin typeface="+mn-lt"/>
                          </a:endParaRP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AFAF"/>
                        </a:solidFill>
                      </a:tcPr>
                    </a:tc>
                    <a:extLst>
                      <a:ext uri="{0D108BD9-81ED-4DB2-BD59-A6C34878D82A}">
                        <a16:rowId xmlns:a16="http://schemas.microsoft.com/office/drawing/2014/main" val="2671523938"/>
                      </a:ext>
                    </a:extLst>
                  </a:tr>
                  <a:tr h="622814">
                    <a:tc>
                      <a:txBody>
                        <a:bodyPr/>
                        <a:lstStyle/>
                        <a:p>
                          <a:pPr algn="ctr" fontAlgn="ctr"/>
                          <a:r>
                            <a:rPr lang="en-GB" sz="3200" b="0" baseline="0" dirty="0" smtClean="0">
                              <a:solidFill>
                                <a:schemeClr val="tx1"/>
                              </a:solidFill>
                              <a:effectLst/>
                              <a:latin typeface="robotobold"/>
                            </a:rPr>
                            <a:t>225˚</a:t>
                          </a:r>
                          <a:endParaRPr lang="en-GB" sz="3200" b="0" dirty="0">
                            <a:solidFill>
                              <a:schemeClr val="tx1"/>
                            </a:solidFill>
                            <a:effectLst/>
                            <a:latin typeface="robotobold"/>
                          </a:endParaRP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ctr"/>
                          <a:r>
                            <a:rPr lang="en-US" sz="2400" b="0" dirty="0" smtClean="0">
                              <a:solidFill>
                                <a:schemeClr val="tx1"/>
                              </a:solidFill>
                              <a:effectLst/>
                            </a:rPr>
                            <a:t>The student has added 45, rather than subtracting.</a:t>
                          </a: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76405851"/>
                      </a:ext>
                    </a:extLst>
                  </a:tr>
                  <a:tr h="622814">
                    <a:tc>
                      <a:txBody>
                        <a:bodyPr/>
                        <a:lstStyle/>
                        <a:p>
                          <a:pPr algn="ctr" fontAlgn="ctr"/>
                          <a:r>
                            <a:rPr lang="en-GB" sz="3200" b="0" dirty="0" smtClean="0">
                              <a:solidFill>
                                <a:schemeClr val="tx1"/>
                              </a:solidFill>
                              <a:effectLst/>
                              <a:latin typeface="robotobold"/>
                            </a:rPr>
                            <a:t>216˚</a:t>
                          </a:r>
                          <a:endParaRPr lang="en-GB" sz="3200" b="0" dirty="0">
                            <a:solidFill>
                              <a:schemeClr val="tx1"/>
                            </a:solidFill>
                            <a:effectLst/>
                            <a:latin typeface="robotobold"/>
                          </a:endParaRP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ctr"/>
                          <a:r>
                            <a:rPr lang="en-US" sz="2400" b="0" dirty="0" smtClean="0">
                              <a:solidFill>
                                <a:schemeClr val="tx1"/>
                              </a:solidFill>
                              <a:effectLst/>
                            </a:rPr>
                            <a:t>The student has divided by 20, rather than 16 + 4 + 12 = 32.</a:t>
                          </a: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68997206"/>
                      </a:ext>
                    </a:extLst>
                  </a:tr>
                  <a:tr h="866654">
                    <a:tc>
                      <a:txBody>
                        <a:bodyPr/>
                        <a:lstStyle/>
                        <a:p>
                          <a:endParaRPr lang="en-US"/>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202" t="-363380" r="-283434" b="-13380"/>
                          </a:stretch>
                        </a:blipFill>
                      </a:tcPr>
                    </a:tc>
                    <a:tc>
                      <a:txBody>
                        <a:bodyPr/>
                        <a:lstStyle/>
                        <a:p>
                          <a:pPr fontAlgn="ctr"/>
                          <a:r>
                            <a:rPr lang="en-US" sz="2400" b="0" dirty="0" smtClean="0">
                              <a:solidFill>
                                <a:schemeClr val="tx1"/>
                              </a:solidFill>
                              <a:effectLst/>
                            </a:rPr>
                            <a:t>The student has found the number of degrees for frequency 1. They need to multiply this by 12.</a:t>
                          </a: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33606831"/>
                      </a:ext>
                    </a:extLst>
                  </a:tr>
                </a:tbl>
              </a:graphicData>
            </a:graphic>
          </p:graphicFrame>
        </mc:Fallback>
      </mc:AlternateContent>
      <p:sp>
        <p:nvSpPr>
          <p:cNvPr id="10" name="TextBox 9"/>
          <p:cNvSpPr txBox="1"/>
          <p:nvPr/>
        </p:nvSpPr>
        <p:spPr>
          <a:xfrm>
            <a:off x="751627" y="991189"/>
            <a:ext cx="4782899" cy="1446550"/>
          </a:xfrm>
          <a:prstGeom prst="rect">
            <a:avLst/>
          </a:prstGeom>
          <a:noFill/>
        </p:spPr>
        <p:txBody>
          <a:bodyPr wrap="square" rtlCol="0">
            <a:spAutoFit/>
          </a:bodyPr>
          <a:lstStyle/>
          <a:p>
            <a:pPr algn="ctr"/>
            <a:r>
              <a:rPr lang="en-GB" sz="4400" dirty="0"/>
              <a:t>Find the size of the missing Angle (F).</a:t>
            </a:r>
          </a:p>
        </p:txBody>
      </p:sp>
      <p:pic>
        <p:nvPicPr>
          <p:cNvPr id="11" name="Picture 10"/>
          <p:cNvPicPr>
            <a:picLocks noChangeAspect="1"/>
          </p:cNvPicPr>
          <p:nvPr/>
        </p:nvPicPr>
        <p:blipFill rotWithShape="1">
          <a:blip r:embed="rId3"/>
          <a:srcRect l="13323" t="11053" r="16414" b="55263"/>
          <a:stretch/>
        </p:blipFill>
        <p:spPr>
          <a:xfrm>
            <a:off x="5821780" y="830997"/>
            <a:ext cx="5552679" cy="1827982"/>
          </a:xfrm>
          <a:prstGeom prst="rect">
            <a:avLst/>
          </a:prstGeom>
        </p:spPr>
      </p:pic>
    </p:spTree>
    <p:extLst>
      <p:ext uri="{BB962C8B-B14F-4D97-AF65-F5344CB8AC3E}">
        <p14:creationId xmlns:p14="http://schemas.microsoft.com/office/powerpoint/2010/main" val="25609872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92000" cy="830997"/>
          </a:xfrm>
          <a:prstGeom prst="rect">
            <a:avLst/>
          </a:prstGeom>
          <a:noFill/>
        </p:spPr>
        <p:txBody>
          <a:bodyPr wrap="square" rtlCol="0">
            <a:spAutoFit/>
          </a:bodyPr>
          <a:lstStyle/>
          <a:p>
            <a:pPr algn="ctr"/>
            <a:r>
              <a:rPr lang="en-GB" sz="4800" b="1" dirty="0"/>
              <a:t>Question 13 – Pie Charts</a:t>
            </a:r>
          </a:p>
        </p:txBody>
      </p:sp>
      <p:pic>
        <p:nvPicPr>
          <p:cNvPr id="5" name="Picture 4"/>
          <p:cNvPicPr>
            <a:picLocks noChangeAspect="1"/>
          </p:cNvPicPr>
          <p:nvPr/>
        </p:nvPicPr>
        <p:blipFill rotWithShape="1">
          <a:blip r:embed="rId2"/>
          <a:srcRect l="3448" t="9444" r="7624" b="43891"/>
          <a:stretch/>
        </p:blipFill>
        <p:spPr>
          <a:xfrm>
            <a:off x="445167" y="1390055"/>
            <a:ext cx="11381525" cy="4481355"/>
          </a:xfrm>
          <a:prstGeom prst="rect">
            <a:avLst/>
          </a:prstGeom>
        </p:spPr>
      </p:pic>
    </p:spTree>
    <p:extLst>
      <p:ext uri="{BB962C8B-B14F-4D97-AF65-F5344CB8AC3E}">
        <p14:creationId xmlns:p14="http://schemas.microsoft.com/office/powerpoint/2010/main" val="2354319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0"/>
            <a:ext cx="12192000" cy="830997"/>
          </a:xfrm>
          <a:prstGeom prst="rect">
            <a:avLst/>
          </a:prstGeom>
          <a:noFill/>
        </p:spPr>
        <p:txBody>
          <a:bodyPr wrap="square" rtlCol="0">
            <a:spAutoFit/>
          </a:bodyPr>
          <a:lstStyle/>
          <a:p>
            <a:pPr algn="ctr"/>
            <a:r>
              <a:rPr lang="en-US" sz="4800" b="1" dirty="0"/>
              <a:t>Answer 13 – Pie Charts</a:t>
            </a:r>
          </a:p>
        </p:txBody>
      </p:sp>
      <p:graphicFrame>
        <p:nvGraphicFramePr>
          <p:cNvPr id="8" name="Table 7"/>
          <p:cNvGraphicFramePr>
            <a:graphicFrameLocks noGrp="1"/>
          </p:cNvGraphicFramePr>
          <p:nvPr/>
        </p:nvGraphicFramePr>
        <p:xfrm>
          <a:off x="228600" y="2771043"/>
          <a:ext cx="11644719" cy="3857852"/>
        </p:xfrm>
        <a:graphic>
          <a:graphicData uri="http://schemas.openxmlformats.org/drawingml/2006/table">
            <a:tbl>
              <a:tblPr/>
              <a:tblGrid>
                <a:gridCol w="3219445">
                  <a:extLst>
                    <a:ext uri="{9D8B030D-6E8A-4147-A177-3AD203B41FA5}">
                      <a16:colId xmlns:a16="http://schemas.microsoft.com/office/drawing/2014/main" val="2525775135"/>
                    </a:ext>
                  </a:extLst>
                </a:gridCol>
                <a:gridCol w="8425274">
                  <a:extLst>
                    <a:ext uri="{9D8B030D-6E8A-4147-A177-3AD203B41FA5}">
                      <a16:colId xmlns:a16="http://schemas.microsoft.com/office/drawing/2014/main" val="562879438"/>
                    </a:ext>
                  </a:extLst>
                </a:gridCol>
              </a:tblGrid>
              <a:tr h="621862">
                <a:tc>
                  <a:txBody>
                    <a:bodyPr/>
                    <a:lstStyle/>
                    <a:p>
                      <a:pPr algn="ctr" fontAlgn="ctr"/>
                      <a:r>
                        <a:rPr lang="en-GB" sz="2400" b="1" cap="all" dirty="0">
                          <a:solidFill>
                            <a:schemeClr val="tx1"/>
                          </a:solidFill>
                          <a:effectLst/>
                          <a:latin typeface="+mn-lt"/>
                        </a:rPr>
                        <a:t>CORRECT ANSWER</a:t>
                      </a: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l" fontAlgn="ctr"/>
                      <a:r>
                        <a:rPr lang="en-GB" sz="2400" b="1" cap="all" dirty="0">
                          <a:solidFill>
                            <a:schemeClr val="tx1"/>
                          </a:solidFill>
                          <a:effectLst/>
                          <a:latin typeface="+mn-lt"/>
                        </a:rPr>
                        <a:t>CORRECT</a:t>
                      </a:r>
                      <a:r>
                        <a:rPr lang="en-GB" sz="2400" b="1" cap="all" baseline="0" dirty="0">
                          <a:solidFill>
                            <a:schemeClr val="tx1"/>
                          </a:solidFill>
                          <a:effectLst/>
                          <a:latin typeface="+mn-lt"/>
                        </a:rPr>
                        <a:t> </a:t>
                      </a:r>
                      <a:r>
                        <a:rPr lang="en-GB" sz="2400" b="1" cap="all" dirty="0">
                          <a:solidFill>
                            <a:schemeClr val="tx1"/>
                          </a:solidFill>
                          <a:effectLst/>
                          <a:latin typeface="+mn-lt"/>
                        </a:rPr>
                        <a:t>EXPLANATION </a:t>
                      </a: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723718772"/>
                  </a:ext>
                </a:extLst>
              </a:tr>
              <a:tr h="845635">
                <a:tc>
                  <a:txBody>
                    <a:bodyPr/>
                    <a:lstStyle/>
                    <a:p>
                      <a:pPr algn="ctr" fontAlgn="ctr"/>
                      <a:r>
                        <a:rPr lang="en-GB" sz="2800" b="0" dirty="0">
                          <a:solidFill>
                            <a:schemeClr val="tx1"/>
                          </a:solidFill>
                          <a:effectLst/>
                          <a:latin typeface="robotobold"/>
                        </a:rPr>
                        <a:t>More</a:t>
                      </a:r>
                      <a:r>
                        <a:rPr lang="en-GB" sz="2800" b="0" baseline="0" dirty="0">
                          <a:solidFill>
                            <a:schemeClr val="tx1"/>
                          </a:solidFill>
                          <a:effectLst/>
                          <a:latin typeface="robotobold"/>
                        </a:rPr>
                        <a:t> blue, by 55</a:t>
                      </a:r>
                      <a:endParaRPr lang="en-GB" sz="2800" b="0" dirty="0">
                        <a:solidFill>
                          <a:schemeClr val="tx1"/>
                        </a:solidFill>
                        <a:effectLst/>
                        <a:latin typeface="robotobold"/>
                      </a:endParaRP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ctr"/>
                      <a:r>
                        <a:rPr lang="en-US" sz="2000" b="0" dirty="0">
                          <a:solidFill>
                            <a:schemeClr val="tx1"/>
                          </a:solidFill>
                          <a:effectLst/>
                        </a:rPr>
                        <a:t>The proportion of diseased blue sheep is 270/360 = 3/4, so we have 3 × 120/4 = 90 blue sheep. Then there are 140/360 × 90 = 7/18 × 90 = 35 diseased yellow sheep.</a:t>
                      </a: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19887872"/>
                  </a:ext>
                </a:extLst>
              </a:tr>
              <a:tr h="376324">
                <a:tc>
                  <a:txBody>
                    <a:bodyPr/>
                    <a:lstStyle/>
                    <a:p>
                      <a:pPr algn="ctr" fontAlgn="ctr"/>
                      <a:r>
                        <a:rPr lang="en-GB" sz="2400" b="1" dirty="0">
                          <a:solidFill>
                            <a:schemeClr val="tx1"/>
                          </a:solidFill>
                          <a:effectLst/>
                          <a:latin typeface="+mn-lt"/>
                        </a:rPr>
                        <a:t>COMMON MISTAKES</a:t>
                      </a: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AFAF"/>
                    </a:solidFill>
                  </a:tcPr>
                </a:tc>
                <a:tc>
                  <a:txBody>
                    <a:bodyPr/>
                    <a:lstStyle/>
                    <a:p>
                      <a:pPr fontAlgn="ctr"/>
                      <a:r>
                        <a:rPr lang="en-US" sz="2400" b="1" dirty="0">
                          <a:solidFill>
                            <a:schemeClr val="tx1"/>
                          </a:solidFill>
                          <a:effectLst/>
                          <a:latin typeface="+mn-lt"/>
                        </a:rPr>
                        <a:t>WHAT</a:t>
                      </a:r>
                      <a:r>
                        <a:rPr lang="en-US" sz="2400" b="1" baseline="0" dirty="0">
                          <a:solidFill>
                            <a:schemeClr val="tx1"/>
                          </a:solidFill>
                          <a:effectLst/>
                          <a:latin typeface="+mn-lt"/>
                        </a:rPr>
                        <a:t> MIGHT BE YOUR MISTAKE </a:t>
                      </a:r>
                      <a:endParaRPr lang="en-US" sz="2400" b="1" dirty="0">
                        <a:solidFill>
                          <a:schemeClr val="tx1"/>
                        </a:solidFill>
                        <a:effectLst/>
                        <a:latin typeface="+mn-lt"/>
                      </a:endParaRP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AFAF"/>
                    </a:solidFill>
                  </a:tcPr>
                </a:tc>
                <a:extLst>
                  <a:ext uri="{0D108BD9-81ED-4DB2-BD59-A6C34878D82A}">
                    <a16:rowId xmlns:a16="http://schemas.microsoft.com/office/drawing/2014/main" val="2671523938"/>
                  </a:ext>
                </a:extLst>
              </a:tr>
              <a:tr h="534509">
                <a:tc>
                  <a:txBody>
                    <a:bodyPr/>
                    <a:lstStyle/>
                    <a:p>
                      <a:pPr algn="ctr" fontAlgn="ctr"/>
                      <a:r>
                        <a:rPr lang="en-GB" sz="2800" b="0" baseline="0" dirty="0">
                          <a:solidFill>
                            <a:schemeClr val="tx1"/>
                          </a:solidFill>
                          <a:effectLst/>
                          <a:latin typeface="robotobold"/>
                        </a:rPr>
                        <a:t>More blue, by 30</a:t>
                      </a:r>
                      <a:endParaRPr lang="en-GB" sz="2800" b="0" dirty="0">
                        <a:solidFill>
                          <a:schemeClr val="tx1"/>
                        </a:solidFill>
                        <a:effectLst/>
                        <a:latin typeface="robotobold"/>
                      </a:endParaRP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ctr"/>
                      <a:r>
                        <a:rPr lang="en-US" sz="2000" b="0" dirty="0">
                          <a:solidFill>
                            <a:schemeClr val="tx1"/>
                          </a:solidFill>
                          <a:effectLst/>
                        </a:rPr>
                        <a:t>The student has just subtracted the numbers in the question i.e. 120 - 90.</a:t>
                      </a: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76405851"/>
                  </a:ext>
                </a:extLst>
              </a:tr>
              <a:tr h="532761">
                <a:tc>
                  <a:txBody>
                    <a:bodyPr/>
                    <a:lstStyle/>
                    <a:p>
                      <a:pPr algn="ctr" fontAlgn="ctr"/>
                      <a:r>
                        <a:rPr lang="en-GB" sz="2800" b="0" dirty="0">
                          <a:solidFill>
                            <a:schemeClr val="tx1"/>
                          </a:solidFill>
                          <a:effectLst/>
                          <a:latin typeface="robotobold"/>
                        </a:rPr>
                        <a:t>More</a:t>
                      </a:r>
                      <a:r>
                        <a:rPr lang="en-GB" sz="2800" b="0" baseline="0" dirty="0">
                          <a:solidFill>
                            <a:schemeClr val="tx1"/>
                          </a:solidFill>
                          <a:effectLst/>
                          <a:latin typeface="robotobold"/>
                        </a:rPr>
                        <a:t> blue, by 35</a:t>
                      </a:r>
                      <a:endParaRPr lang="en-GB" sz="2800" b="0" dirty="0">
                        <a:solidFill>
                          <a:schemeClr val="tx1"/>
                        </a:solidFill>
                        <a:effectLst/>
                        <a:latin typeface="robotobold"/>
                      </a:endParaRP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2000" b="0" dirty="0">
                          <a:solidFill>
                            <a:schemeClr val="tx1"/>
                          </a:solidFill>
                          <a:effectLst/>
                        </a:rPr>
                        <a:t>The student may have used the wrong portions of the pie chart.</a:t>
                      </a: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68997206"/>
                  </a:ext>
                </a:extLst>
              </a:tr>
              <a:tr h="532761">
                <a:tc>
                  <a:txBody>
                    <a:bodyPr/>
                    <a:lstStyle/>
                    <a:p>
                      <a:pPr algn="ctr" fontAlgn="ctr"/>
                      <a:r>
                        <a:rPr lang="en-GB" sz="2800" b="0" dirty="0">
                          <a:solidFill>
                            <a:schemeClr val="tx1"/>
                          </a:solidFill>
                          <a:effectLst/>
                          <a:latin typeface="robotobold"/>
                        </a:rPr>
                        <a:t>More</a:t>
                      </a:r>
                      <a:r>
                        <a:rPr lang="en-GB" sz="2800" b="0" baseline="0" dirty="0">
                          <a:solidFill>
                            <a:schemeClr val="tx1"/>
                          </a:solidFill>
                          <a:effectLst/>
                          <a:latin typeface="robotobold"/>
                        </a:rPr>
                        <a:t> yellow, by 25</a:t>
                      </a:r>
                      <a:endParaRPr lang="en-GB" sz="2800" b="0" dirty="0">
                        <a:solidFill>
                          <a:schemeClr val="tx1"/>
                        </a:solidFill>
                        <a:effectLst/>
                        <a:latin typeface="robotobold"/>
                      </a:endParaRP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ctr"/>
                      <a:r>
                        <a:rPr lang="en-US" sz="2000" b="0" dirty="0">
                          <a:solidFill>
                            <a:schemeClr val="tx1"/>
                          </a:solidFill>
                          <a:effectLst/>
                        </a:rPr>
                        <a:t>The student may have used the wrong portions of the pie chart.</a:t>
                      </a: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33606831"/>
                  </a:ext>
                </a:extLst>
              </a:tr>
            </a:tbl>
          </a:graphicData>
        </a:graphic>
      </p:graphicFrame>
      <p:pic>
        <p:nvPicPr>
          <p:cNvPr id="7" name="Picture 6"/>
          <p:cNvPicPr>
            <a:picLocks noChangeAspect="1"/>
          </p:cNvPicPr>
          <p:nvPr/>
        </p:nvPicPr>
        <p:blipFill rotWithShape="1">
          <a:blip r:embed="rId2"/>
          <a:srcRect l="3448" t="9444" r="7624" b="43891"/>
          <a:stretch/>
        </p:blipFill>
        <p:spPr>
          <a:xfrm>
            <a:off x="3418973" y="830997"/>
            <a:ext cx="5570622" cy="1891429"/>
          </a:xfrm>
          <a:prstGeom prst="rect">
            <a:avLst/>
          </a:prstGeom>
        </p:spPr>
      </p:pic>
    </p:spTree>
    <p:extLst>
      <p:ext uri="{BB962C8B-B14F-4D97-AF65-F5344CB8AC3E}">
        <p14:creationId xmlns:p14="http://schemas.microsoft.com/office/powerpoint/2010/main" val="10832841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92000" cy="830997"/>
          </a:xfrm>
          <a:prstGeom prst="rect">
            <a:avLst/>
          </a:prstGeom>
          <a:noFill/>
        </p:spPr>
        <p:txBody>
          <a:bodyPr wrap="square" rtlCol="0">
            <a:spAutoFit/>
          </a:bodyPr>
          <a:lstStyle/>
          <a:p>
            <a:pPr algn="ctr"/>
            <a:r>
              <a:rPr lang="en-GB" sz="4800" b="1" dirty="0"/>
              <a:t>Question 14 – Scatter graphs</a:t>
            </a:r>
          </a:p>
        </p:txBody>
      </p:sp>
      <p:pic>
        <p:nvPicPr>
          <p:cNvPr id="2050" name="Picture 2" descr="https://images.diagnosticquestions.com/uploads/questions/da8f63b4-fe20-4f39-9551-2838a84a624f.jpg"/>
          <p:cNvPicPr>
            <a:picLocks noChangeAspect="1" noChangeArrowheads="1"/>
          </p:cNvPicPr>
          <p:nvPr/>
        </p:nvPicPr>
        <p:blipFill rotWithShape="1">
          <a:blip r:embed="rId2">
            <a:extLst>
              <a:ext uri="{28A0092B-C50C-407E-A947-70E740481C1C}">
                <a14:useLocalDpi xmlns:a14="http://schemas.microsoft.com/office/drawing/2010/main" val="0"/>
              </a:ext>
            </a:extLst>
          </a:blip>
          <a:srcRect l="10566" t="11030" r="7526" b="31733"/>
          <a:stretch/>
        </p:blipFill>
        <p:spPr bwMode="auto">
          <a:xfrm>
            <a:off x="854242" y="939280"/>
            <a:ext cx="10283088" cy="53893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20430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0"/>
            <a:ext cx="12192000" cy="830997"/>
          </a:xfrm>
          <a:prstGeom prst="rect">
            <a:avLst/>
          </a:prstGeom>
          <a:noFill/>
        </p:spPr>
        <p:txBody>
          <a:bodyPr wrap="square" rtlCol="0">
            <a:spAutoFit/>
          </a:bodyPr>
          <a:lstStyle/>
          <a:p>
            <a:pPr algn="ctr"/>
            <a:r>
              <a:rPr lang="en-US" sz="4800" b="1" dirty="0"/>
              <a:t>Answer 14 – Scatter Graphs</a:t>
            </a:r>
          </a:p>
        </p:txBody>
      </p:sp>
      <p:graphicFrame>
        <p:nvGraphicFramePr>
          <p:cNvPr id="8" name="Table 7"/>
          <p:cNvGraphicFramePr>
            <a:graphicFrameLocks noGrp="1"/>
          </p:cNvGraphicFramePr>
          <p:nvPr/>
        </p:nvGraphicFramePr>
        <p:xfrm>
          <a:off x="228600" y="2771043"/>
          <a:ext cx="11644719" cy="3857852"/>
        </p:xfrm>
        <a:graphic>
          <a:graphicData uri="http://schemas.openxmlformats.org/drawingml/2006/table">
            <a:tbl>
              <a:tblPr/>
              <a:tblGrid>
                <a:gridCol w="3219445">
                  <a:extLst>
                    <a:ext uri="{9D8B030D-6E8A-4147-A177-3AD203B41FA5}">
                      <a16:colId xmlns:a16="http://schemas.microsoft.com/office/drawing/2014/main" val="2525775135"/>
                    </a:ext>
                  </a:extLst>
                </a:gridCol>
                <a:gridCol w="8425274">
                  <a:extLst>
                    <a:ext uri="{9D8B030D-6E8A-4147-A177-3AD203B41FA5}">
                      <a16:colId xmlns:a16="http://schemas.microsoft.com/office/drawing/2014/main" val="562879438"/>
                    </a:ext>
                  </a:extLst>
                </a:gridCol>
              </a:tblGrid>
              <a:tr h="621862">
                <a:tc>
                  <a:txBody>
                    <a:bodyPr/>
                    <a:lstStyle/>
                    <a:p>
                      <a:pPr algn="ctr" fontAlgn="ctr"/>
                      <a:r>
                        <a:rPr lang="en-GB" sz="2400" b="1" cap="all" dirty="0">
                          <a:solidFill>
                            <a:schemeClr val="tx1"/>
                          </a:solidFill>
                          <a:effectLst/>
                          <a:latin typeface="+mn-lt"/>
                        </a:rPr>
                        <a:t>CORRECT ANSWER</a:t>
                      </a: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l" fontAlgn="ctr"/>
                      <a:r>
                        <a:rPr lang="en-GB" sz="2400" b="1" cap="all" dirty="0">
                          <a:solidFill>
                            <a:schemeClr val="tx1"/>
                          </a:solidFill>
                          <a:effectLst/>
                          <a:latin typeface="+mn-lt"/>
                        </a:rPr>
                        <a:t>CORRECT</a:t>
                      </a:r>
                      <a:r>
                        <a:rPr lang="en-GB" sz="2400" b="1" cap="all" baseline="0" dirty="0">
                          <a:solidFill>
                            <a:schemeClr val="tx1"/>
                          </a:solidFill>
                          <a:effectLst/>
                          <a:latin typeface="+mn-lt"/>
                        </a:rPr>
                        <a:t> </a:t>
                      </a:r>
                      <a:r>
                        <a:rPr lang="en-GB" sz="2400" b="1" cap="all" dirty="0">
                          <a:solidFill>
                            <a:schemeClr val="tx1"/>
                          </a:solidFill>
                          <a:effectLst/>
                          <a:latin typeface="+mn-lt"/>
                        </a:rPr>
                        <a:t>EXPLANATION </a:t>
                      </a: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723718772"/>
                  </a:ext>
                </a:extLst>
              </a:tr>
              <a:tr h="845635">
                <a:tc>
                  <a:txBody>
                    <a:bodyPr/>
                    <a:lstStyle/>
                    <a:p>
                      <a:pPr algn="ctr" fontAlgn="ctr"/>
                      <a:r>
                        <a:rPr lang="en-GB" sz="2800" b="0" dirty="0">
                          <a:solidFill>
                            <a:schemeClr val="tx1"/>
                          </a:solidFill>
                          <a:effectLst/>
                          <a:latin typeface="robotobold"/>
                        </a:rPr>
                        <a:t>114</a:t>
                      </a: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ctr"/>
                      <a:r>
                        <a:rPr lang="en-US" sz="2000" b="0" dirty="0">
                          <a:solidFill>
                            <a:schemeClr val="tx1"/>
                          </a:solidFill>
                          <a:effectLst/>
                        </a:rPr>
                        <a:t>Find the value of 10 in the general knowledge test. Move across in a straight line that runs parallel to the 𝑥 axis until you get to the line of best fit. Drop down at a right angle to the 𝑥 axis and read off the IQ score.</a:t>
                      </a: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19887872"/>
                  </a:ext>
                </a:extLst>
              </a:tr>
              <a:tr h="376324">
                <a:tc>
                  <a:txBody>
                    <a:bodyPr/>
                    <a:lstStyle/>
                    <a:p>
                      <a:pPr algn="ctr" fontAlgn="ctr"/>
                      <a:r>
                        <a:rPr lang="en-GB" sz="2400" b="1" dirty="0">
                          <a:solidFill>
                            <a:schemeClr val="tx1"/>
                          </a:solidFill>
                          <a:effectLst/>
                          <a:latin typeface="+mn-lt"/>
                        </a:rPr>
                        <a:t>COMMON MISTAKES</a:t>
                      </a: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AFAF"/>
                    </a:solidFill>
                  </a:tcPr>
                </a:tc>
                <a:tc>
                  <a:txBody>
                    <a:bodyPr/>
                    <a:lstStyle/>
                    <a:p>
                      <a:pPr fontAlgn="ctr"/>
                      <a:r>
                        <a:rPr lang="en-US" sz="2400" b="1" dirty="0">
                          <a:solidFill>
                            <a:schemeClr val="tx1"/>
                          </a:solidFill>
                          <a:effectLst/>
                          <a:latin typeface="+mn-lt"/>
                        </a:rPr>
                        <a:t>WHAT</a:t>
                      </a:r>
                      <a:r>
                        <a:rPr lang="en-US" sz="2400" b="1" baseline="0" dirty="0">
                          <a:solidFill>
                            <a:schemeClr val="tx1"/>
                          </a:solidFill>
                          <a:effectLst/>
                          <a:latin typeface="+mn-lt"/>
                        </a:rPr>
                        <a:t> MIGHT BE YOUR MISTAKE </a:t>
                      </a:r>
                      <a:endParaRPr lang="en-US" sz="2400" b="1" dirty="0">
                        <a:solidFill>
                          <a:schemeClr val="tx1"/>
                        </a:solidFill>
                        <a:effectLst/>
                        <a:latin typeface="+mn-lt"/>
                      </a:endParaRP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AFAF"/>
                    </a:solidFill>
                  </a:tcPr>
                </a:tc>
                <a:extLst>
                  <a:ext uri="{0D108BD9-81ED-4DB2-BD59-A6C34878D82A}">
                    <a16:rowId xmlns:a16="http://schemas.microsoft.com/office/drawing/2014/main" val="2671523938"/>
                  </a:ext>
                </a:extLst>
              </a:tr>
              <a:tr h="534509">
                <a:tc>
                  <a:txBody>
                    <a:bodyPr/>
                    <a:lstStyle/>
                    <a:p>
                      <a:pPr algn="ctr" fontAlgn="ctr"/>
                      <a:r>
                        <a:rPr lang="en-GB" sz="2800" b="0" baseline="0" dirty="0">
                          <a:solidFill>
                            <a:schemeClr val="tx1"/>
                          </a:solidFill>
                          <a:effectLst/>
                          <a:latin typeface="robotobold"/>
                        </a:rPr>
                        <a:t>110</a:t>
                      </a:r>
                      <a:endParaRPr lang="en-GB" sz="2800" b="0" dirty="0">
                        <a:solidFill>
                          <a:schemeClr val="tx1"/>
                        </a:solidFill>
                        <a:effectLst/>
                        <a:latin typeface="robotobold"/>
                      </a:endParaRP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ctr"/>
                      <a:r>
                        <a:rPr lang="en-US" sz="2000" b="0" dirty="0">
                          <a:solidFill>
                            <a:schemeClr val="tx1"/>
                          </a:solidFill>
                          <a:effectLst/>
                        </a:rPr>
                        <a:t>The student has added 10 to the first value of 100 on the 𝑥 axis.</a:t>
                      </a: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76405851"/>
                  </a:ext>
                </a:extLst>
              </a:tr>
              <a:tr h="532761">
                <a:tc>
                  <a:txBody>
                    <a:bodyPr/>
                    <a:lstStyle/>
                    <a:p>
                      <a:pPr algn="ctr" fontAlgn="ctr"/>
                      <a:r>
                        <a:rPr lang="en-GB" sz="2800" b="0" dirty="0">
                          <a:solidFill>
                            <a:schemeClr val="tx1"/>
                          </a:solidFill>
                          <a:effectLst/>
                          <a:latin typeface="robotobold"/>
                        </a:rPr>
                        <a:t>111</a:t>
                      </a: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2000" b="0" dirty="0">
                          <a:solidFill>
                            <a:schemeClr val="tx1"/>
                          </a:solidFill>
                          <a:effectLst/>
                        </a:rPr>
                        <a:t>The student has found the 10th point from the right</a:t>
                      </a: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68997206"/>
                  </a:ext>
                </a:extLst>
              </a:tr>
              <a:tr h="532761">
                <a:tc>
                  <a:txBody>
                    <a:bodyPr/>
                    <a:lstStyle/>
                    <a:p>
                      <a:pPr algn="ctr" fontAlgn="ctr"/>
                      <a:r>
                        <a:rPr lang="en-GB" sz="2800" b="0" dirty="0">
                          <a:solidFill>
                            <a:schemeClr val="tx1"/>
                          </a:solidFill>
                          <a:effectLst/>
                          <a:latin typeface="robotobold"/>
                        </a:rPr>
                        <a:t>121</a:t>
                      </a: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ctr"/>
                      <a:r>
                        <a:rPr lang="en-US" sz="2000" b="0" dirty="0">
                          <a:solidFill>
                            <a:schemeClr val="tx1"/>
                          </a:solidFill>
                          <a:effectLst/>
                        </a:rPr>
                        <a:t>The student has found the 10th point from the left</a:t>
                      </a: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33606831"/>
                  </a:ext>
                </a:extLst>
              </a:tr>
            </a:tbl>
          </a:graphicData>
        </a:graphic>
      </p:graphicFrame>
      <p:pic>
        <p:nvPicPr>
          <p:cNvPr id="5" name="Picture 2" descr="https://images.diagnosticquestions.com/uploads/questions/da8f63b4-fe20-4f39-9551-2838a84a624f.jpg"/>
          <p:cNvPicPr>
            <a:picLocks noChangeAspect="1" noChangeArrowheads="1"/>
          </p:cNvPicPr>
          <p:nvPr/>
        </p:nvPicPr>
        <p:blipFill rotWithShape="1">
          <a:blip r:embed="rId2">
            <a:extLst>
              <a:ext uri="{28A0092B-C50C-407E-A947-70E740481C1C}">
                <a14:useLocalDpi xmlns:a14="http://schemas.microsoft.com/office/drawing/2010/main" val="0"/>
              </a:ext>
            </a:extLst>
          </a:blip>
          <a:srcRect l="10566" t="11030" r="7526" b="43263"/>
          <a:stretch/>
        </p:blipFill>
        <p:spPr bwMode="auto">
          <a:xfrm>
            <a:off x="7471775" y="685797"/>
            <a:ext cx="4720225" cy="197548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s://images.diagnosticquestions.com/uploads/questions/da8f63b4-fe20-4f39-9551-2838a84a624f.jpg"/>
          <p:cNvPicPr>
            <a:picLocks noChangeAspect="1" noChangeArrowheads="1"/>
          </p:cNvPicPr>
          <p:nvPr/>
        </p:nvPicPr>
        <p:blipFill rotWithShape="1">
          <a:blip r:embed="rId2">
            <a:extLst>
              <a:ext uri="{28A0092B-C50C-407E-A947-70E740481C1C}">
                <a14:useLocalDpi xmlns:a14="http://schemas.microsoft.com/office/drawing/2010/main" val="0"/>
              </a:ext>
            </a:extLst>
          </a:blip>
          <a:srcRect l="10566" t="55722" r="7526" b="31733"/>
          <a:stretch/>
        </p:blipFill>
        <p:spPr bwMode="auto">
          <a:xfrm>
            <a:off x="529386" y="1107720"/>
            <a:ext cx="7122643" cy="8181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39201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nvGraphicFramePr>
        <p:xfrm>
          <a:off x="773444" y="3062395"/>
          <a:ext cx="10909475" cy="3614964"/>
        </p:xfrm>
        <a:graphic>
          <a:graphicData uri="http://schemas.openxmlformats.org/drawingml/2006/table">
            <a:tbl>
              <a:tblPr/>
              <a:tblGrid>
                <a:gridCol w="3122441">
                  <a:extLst>
                    <a:ext uri="{9D8B030D-6E8A-4147-A177-3AD203B41FA5}">
                      <a16:colId xmlns:a16="http://schemas.microsoft.com/office/drawing/2014/main" val="2525775135"/>
                    </a:ext>
                  </a:extLst>
                </a:gridCol>
                <a:gridCol w="7787034">
                  <a:extLst>
                    <a:ext uri="{9D8B030D-6E8A-4147-A177-3AD203B41FA5}">
                      <a16:colId xmlns:a16="http://schemas.microsoft.com/office/drawing/2014/main" val="562879438"/>
                    </a:ext>
                  </a:extLst>
                </a:gridCol>
              </a:tblGrid>
              <a:tr h="475203">
                <a:tc>
                  <a:txBody>
                    <a:bodyPr/>
                    <a:lstStyle/>
                    <a:p>
                      <a:pPr algn="ctr" fontAlgn="ctr"/>
                      <a:r>
                        <a:rPr lang="en-GB" sz="2400" b="1" cap="all" dirty="0">
                          <a:solidFill>
                            <a:schemeClr val="tx1"/>
                          </a:solidFill>
                          <a:effectLst/>
                          <a:latin typeface="+mn-lt"/>
                        </a:rPr>
                        <a:t>CORRECT ANSWER</a:t>
                      </a: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l" fontAlgn="ctr"/>
                      <a:r>
                        <a:rPr lang="en-GB" sz="2400" b="1" cap="all" dirty="0">
                          <a:solidFill>
                            <a:schemeClr val="tx1"/>
                          </a:solidFill>
                          <a:effectLst/>
                          <a:latin typeface="+mn-lt"/>
                        </a:rPr>
                        <a:t>CORRECT</a:t>
                      </a:r>
                      <a:r>
                        <a:rPr lang="en-GB" sz="2400" b="1" cap="all" baseline="0" dirty="0">
                          <a:solidFill>
                            <a:schemeClr val="tx1"/>
                          </a:solidFill>
                          <a:effectLst/>
                          <a:latin typeface="+mn-lt"/>
                        </a:rPr>
                        <a:t> </a:t>
                      </a:r>
                      <a:r>
                        <a:rPr lang="en-GB" sz="2400" b="1" cap="all" dirty="0">
                          <a:solidFill>
                            <a:schemeClr val="tx1"/>
                          </a:solidFill>
                          <a:effectLst/>
                          <a:latin typeface="+mn-lt"/>
                        </a:rPr>
                        <a:t>EXPLANATION </a:t>
                      </a: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723718772"/>
                  </a:ext>
                </a:extLst>
              </a:tr>
              <a:tr h="320748">
                <a:tc>
                  <a:txBody>
                    <a:bodyPr/>
                    <a:lstStyle/>
                    <a:p>
                      <a:pPr algn="ctr" fontAlgn="ctr"/>
                      <a:r>
                        <a:rPr lang="en-GB" sz="3200" b="0" dirty="0">
                          <a:solidFill>
                            <a:schemeClr val="tx1"/>
                          </a:solidFill>
                          <a:effectLst/>
                          <a:latin typeface="robotobold"/>
                        </a:rPr>
                        <a:t>30</a:t>
                      </a: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ctr"/>
                      <a:r>
                        <a:rPr lang="en-US" sz="2000" b="0" dirty="0">
                          <a:solidFill>
                            <a:schemeClr val="tx1"/>
                          </a:solidFill>
                          <a:effectLst/>
                        </a:rPr>
                        <a:t>We have 12 + 8 = 20 people who bought just food and 4 + 6 = 10 people who just bought drinks. Adding them together gives 30.</a:t>
                      </a: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19887872"/>
                  </a:ext>
                </a:extLst>
              </a:tr>
              <a:tr h="475203">
                <a:tc>
                  <a:txBody>
                    <a:bodyPr/>
                    <a:lstStyle/>
                    <a:p>
                      <a:pPr algn="ctr" fontAlgn="ctr"/>
                      <a:r>
                        <a:rPr lang="en-GB" sz="2400" b="1" dirty="0">
                          <a:solidFill>
                            <a:schemeClr val="tx1"/>
                          </a:solidFill>
                          <a:effectLst/>
                          <a:latin typeface="+mn-lt"/>
                        </a:rPr>
                        <a:t>COMMON MISTAKES</a:t>
                      </a: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AFAF"/>
                    </a:solidFill>
                  </a:tcPr>
                </a:tc>
                <a:tc>
                  <a:txBody>
                    <a:bodyPr/>
                    <a:lstStyle/>
                    <a:p>
                      <a:pPr fontAlgn="ctr"/>
                      <a:r>
                        <a:rPr lang="en-US" sz="2400" b="1" dirty="0">
                          <a:solidFill>
                            <a:schemeClr val="tx1"/>
                          </a:solidFill>
                          <a:effectLst/>
                          <a:latin typeface="+mn-lt"/>
                        </a:rPr>
                        <a:t>WHAT</a:t>
                      </a:r>
                      <a:r>
                        <a:rPr lang="en-US" sz="2400" b="1" baseline="0" dirty="0">
                          <a:solidFill>
                            <a:schemeClr val="tx1"/>
                          </a:solidFill>
                          <a:effectLst/>
                          <a:latin typeface="+mn-lt"/>
                        </a:rPr>
                        <a:t> MIGHT BE YOUR MISTAKE </a:t>
                      </a:r>
                      <a:endParaRPr lang="en-US" sz="2400" b="1" dirty="0">
                        <a:solidFill>
                          <a:schemeClr val="tx1"/>
                        </a:solidFill>
                        <a:effectLst/>
                        <a:latin typeface="+mn-lt"/>
                      </a:endParaRP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AFAF"/>
                    </a:solidFill>
                  </a:tcPr>
                </a:tc>
                <a:extLst>
                  <a:ext uri="{0D108BD9-81ED-4DB2-BD59-A6C34878D82A}">
                    <a16:rowId xmlns:a16="http://schemas.microsoft.com/office/drawing/2014/main" val="2671523938"/>
                  </a:ext>
                </a:extLst>
              </a:tr>
              <a:tr h="397408">
                <a:tc>
                  <a:txBody>
                    <a:bodyPr/>
                    <a:lstStyle/>
                    <a:p>
                      <a:pPr algn="ctr" fontAlgn="ctr"/>
                      <a:r>
                        <a:rPr lang="en-GB" sz="3200" b="0" dirty="0">
                          <a:solidFill>
                            <a:schemeClr val="tx1"/>
                          </a:solidFill>
                          <a:effectLst/>
                          <a:latin typeface="robotobold"/>
                        </a:rPr>
                        <a:t>20</a:t>
                      </a: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ctr"/>
                      <a:r>
                        <a:rPr lang="en-US" sz="2000" b="0" dirty="0">
                          <a:solidFill>
                            <a:schemeClr val="tx1"/>
                          </a:solidFill>
                          <a:effectLst/>
                        </a:rPr>
                        <a:t>The student has found the number of people who just ordered food.</a:t>
                      </a: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76405851"/>
                  </a:ext>
                </a:extLst>
              </a:tr>
              <a:tr h="397408">
                <a:tc>
                  <a:txBody>
                    <a:bodyPr/>
                    <a:lstStyle/>
                    <a:p>
                      <a:pPr algn="ctr" fontAlgn="ctr"/>
                      <a:r>
                        <a:rPr lang="en-GB" sz="3200" b="0" dirty="0">
                          <a:solidFill>
                            <a:schemeClr val="tx1"/>
                          </a:solidFill>
                          <a:effectLst/>
                          <a:latin typeface="robotobold"/>
                        </a:rPr>
                        <a:t>0</a:t>
                      </a: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ctr"/>
                      <a:r>
                        <a:rPr lang="en-US" sz="2000" b="0" dirty="0">
                          <a:solidFill>
                            <a:schemeClr val="tx1"/>
                          </a:solidFill>
                          <a:effectLst/>
                        </a:rPr>
                        <a:t>The student has found the number of people who ordered nothing.</a:t>
                      </a: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68997206"/>
                  </a:ext>
                </a:extLst>
              </a:tr>
              <a:tr h="586196">
                <a:tc>
                  <a:txBody>
                    <a:bodyPr/>
                    <a:lstStyle/>
                    <a:p>
                      <a:pPr algn="ctr" fontAlgn="ctr"/>
                      <a:r>
                        <a:rPr lang="en-GB" sz="3200" b="0" dirty="0">
                          <a:solidFill>
                            <a:schemeClr val="tx1"/>
                          </a:solidFill>
                          <a:effectLst/>
                          <a:latin typeface="robotobold"/>
                        </a:rPr>
                        <a:t>10</a:t>
                      </a: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ctr"/>
                      <a:r>
                        <a:rPr lang="en-US" sz="2000" b="0" dirty="0">
                          <a:solidFill>
                            <a:schemeClr val="tx1"/>
                          </a:solidFill>
                          <a:effectLst/>
                        </a:rPr>
                        <a:t>The student has found the number of people who just ordered drinks.</a:t>
                      </a: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33606831"/>
                  </a:ext>
                </a:extLst>
              </a:tr>
            </a:tbl>
          </a:graphicData>
        </a:graphic>
      </p:graphicFrame>
      <p:pic>
        <p:nvPicPr>
          <p:cNvPr id="9" name="Picture 8"/>
          <p:cNvPicPr>
            <a:picLocks noChangeAspect="1"/>
          </p:cNvPicPr>
          <p:nvPr/>
        </p:nvPicPr>
        <p:blipFill rotWithShape="1">
          <a:blip r:embed="rId2"/>
          <a:srcRect l="26418" t="25039" r="21386" b="34662"/>
          <a:stretch/>
        </p:blipFill>
        <p:spPr>
          <a:xfrm>
            <a:off x="8468436" y="923330"/>
            <a:ext cx="3534771" cy="2046842"/>
          </a:xfrm>
          <a:prstGeom prst="rect">
            <a:avLst/>
          </a:prstGeom>
        </p:spPr>
      </p:pic>
      <p:sp>
        <p:nvSpPr>
          <p:cNvPr id="10" name="TextBox 9"/>
          <p:cNvSpPr txBox="1"/>
          <p:nvPr/>
        </p:nvSpPr>
        <p:spPr>
          <a:xfrm>
            <a:off x="0" y="0"/>
            <a:ext cx="12192000" cy="923330"/>
          </a:xfrm>
          <a:prstGeom prst="rect">
            <a:avLst/>
          </a:prstGeom>
          <a:noFill/>
        </p:spPr>
        <p:txBody>
          <a:bodyPr wrap="square" rtlCol="0">
            <a:spAutoFit/>
          </a:bodyPr>
          <a:lstStyle/>
          <a:p>
            <a:pPr algn="ctr"/>
            <a:r>
              <a:rPr lang="en-GB" sz="5400" b="1" dirty="0"/>
              <a:t>Answer 1 – Two Way Tables</a:t>
            </a:r>
          </a:p>
        </p:txBody>
      </p:sp>
      <p:sp>
        <p:nvSpPr>
          <p:cNvPr id="11" name="Rectangle 10"/>
          <p:cNvSpPr/>
          <p:nvPr/>
        </p:nvSpPr>
        <p:spPr>
          <a:xfrm>
            <a:off x="332096" y="1154162"/>
            <a:ext cx="8136340" cy="1384995"/>
          </a:xfrm>
          <a:prstGeom prst="rect">
            <a:avLst/>
          </a:prstGeom>
        </p:spPr>
        <p:txBody>
          <a:bodyPr wrap="square">
            <a:spAutoFit/>
          </a:bodyPr>
          <a:lstStyle/>
          <a:p>
            <a:pPr algn="ctr"/>
            <a:r>
              <a:rPr lang="en-GB" sz="2800" dirty="0"/>
              <a:t>The two-way table shows </a:t>
            </a:r>
          </a:p>
          <a:p>
            <a:pPr algn="ctr"/>
            <a:r>
              <a:rPr lang="en-GB" sz="2800" dirty="0"/>
              <a:t>what food and/or drink customers bought from a stall. </a:t>
            </a:r>
          </a:p>
          <a:p>
            <a:pPr algn="ctr"/>
            <a:r>
              <a:rPr lang="en-GB" sz="2800" dirty="0"/>
              <a:t>How many people bought only one item?</a:t>
            </a:r>
          </a:p>
        </p:txBody>
      </p:sp>
    </p:spTree>
    <p:extLst>
      <p:ext uri="{BB962C8B-B14F-4D97-AF65-F5344CB8AC3E}">
        <p14:creationId xmlns:p14="http://schemas.microsoft.com/office/powerpoint/2010/main" val="17870936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92000" cy="830997"/>
          </a:xfrm>
          <a:prstGeom prst="rect">
            <a:avLst/>
          </a:prstGeom>
          <a:noFill/>
        </p:spPr>
        <p:txBody>
          <a:bodyPr wrap="square" rtlCol="0">
            <a:spAutoFit/>
          </a:bodyPr>
          <a:lstStyle/>
          <a:p>
            <a:pPr algn="ctr"/>
            <a:r>
              <a:rPr lang="en-GB" sz="4800" b="1" dirty="0"/>
              <a:t>Question 15 – Scatter graphs</a:t>
            </a:r>
          </a:p>
        </p:txBody>
      </p:sp>
      <p:pic>
        <p:nvPicPr>
          <p:cNvPr id="2" name="Picture 1"/>
          <p:cNvPicPr>
            <a:picLocks noChangeAspect="1"/>
          </p:cNvPicPr>
          <p:nvPr/>
        </p:nvPicPr>
        <p:blipFill rotWithShape="1">
          <a:blip r:embed="rId2"/>
          <a:srcRect l="2862" t="13684" r="40691" b="14606"/>
          <a:stretch/>
        </p:blipFill>
        <p:spPr>
          <a:xfrm>
            <a:off x="3605463" y="1852863"/>
            <a:ext cx="4981073" cy="4745953"/>
          </a:xfrm>
          <a:prstGeom prst="rect">
            <a:avLst/>
          </a:prstGeom>
        </p:spPr>
      </p:pic>
      <p:sp>
        <p:nvSpPr>
          <p:cNvPr id="3" name="TextBox 2"/>
          <p:cNvSpPr txBox="1"/>
          <p:nvPr/>
        </p:nvSpPr>
        <p:spPr>
          <a:xfrm>
            <a:off x="1503947" y="855060"/>
            <a:ext cx="9697453" cy="923330"/>
          </a:xfrm>
          <a:prstGeom prst="rect">
            <a:avLst/>
          </a:prstGeom>
          <a:noFill/>
        </p:spPr>
        <p:txBody>
          <a:bodyPr wrap="square" rtlCol="0">
            <a:spAutoFit/>
          </a:bodyPr>
          <a:lstStyle/>
          <a:p>
            <a:r>
              <a:rPr lang="en-GB" sz="5400" dirty="0"/>
              <a:t>Which line is the line of best fit?</a:t>
            </a:r>
          </a:p>
        </p:txBody>
      </p:sp>
    </p:spTree>
    <p:extLst>
      <p:ext uri="{BB962C8B-B14F-4D97-AF65-F5344CB8AC3E}">
        <p14:creationId xmlns:p14="http://schemas.microsoft.com/office/powerpoint/2010/main" val="37540052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0"/>
            <a:ext cx="12192000" cy="830997"/>
          </a:xfrm>
          <a:prstGeom prst="rect">
            <a:avLst/>
          </a:prstGeom>
          <a:noFill/>
        </p:spPr>
        <p:txBody>
          <a:bodyPr wrap="square" rtlCol="0">
            <a:spAutoFit/>
          </a:bodyPr>
          <a:lstStyle/>
          <a:p>
            <a:pPr algn="ctr"/>
            <a:r>
              <a:rPr lang="en-US" sz="4800" b="1" dirty="0"/>
              <a:t>Answer 15 – Scatter Graphs</a:t>
            </a:r>
          </a:p>
        </p:txBody>
      </p:sp>
      <p:graphicFrame>
        <p:nvGraphicFramePr>
          <p:cNvPr id="8" name="Table 7"/>
          <p:cNvGraphicFramePr>
            <a:graphicFrameLocks noGrp="1"/>
          </p:cNvGraphicFramePr>
          <p:nvPr/>
        </p:nvGraphicFramePr>
        <p:xfrm>
          <a:off x="228600" y="2771043"/>
          <a:ext cx="11766884" cy="3949292"/>
        </p:xfrm>
        <a:graphic>
          <a:graphicData uri="http://schemas.openxmlformats.org/drawingml/2006/table">
            <a:tbl>
              <a:tblPr/>
              <a:tblGrid>
                <a:gridCol w="2974345">
                  <a:extLst>
                    <a:ext uri="{9D8B030D-6E8A-4147-A177-3AD203B41FA5}">
                      <a16:colId xmlns:a16="http://schemas.microsoft.com/office/drawing/2014/main" val="2525775135"/>
                    </a:ext>
                  </a:extLst>
                </a:gridCol>
                <a:gridCol w="8792539">
                  <a:extLst>
                    <a:ext uri="{9D8B030D-6E8A-4147-A177-3AD203B41FA5}">
                      <a16:colId xmlns:a16="http://schemas.microsoft.com/office/drawing/2014/main" val="562879438"/>
                    </a:ext>
                  </a:extLst>
                </a:gridCol>
              </a:tblGrid>
              <a:tr h="621862">
                <a:tc>
                  <a:txBody>
                    <a:bodyPr/>
                    <a:lstStyle/>
                    <a:p>
                      <a:pPr algn="ctr" fontAlgn="ctr"/>
                      <a:r>
                        <a:rPr lang="en-GB" sz="2400" b="1" cap="all" dirty="0">
                          <a:solidFill>
                            <a:schemeClr val="tx1"/>
                          </a:solidFill>
                          <a:effectLst/>
                          <a:latin typeface="+mn-lt"/>
                        </a:rPr>
                        <a:t>CORRECT ANSWER</a:t>
                      </a: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l" fontAlgn="ctr"/>
                      <a:r>
                        <a:rPr lang="en-GB" sz="2400" b="1" cap="all" dirty="0">
                          <a:solidFill>
                            <a:schemeClr val="tx1"/>
                          </a:solidFill>
                          <a:effectLst/>
                          <a:latin typeface="+mn-lt"/>
                        </a:rPr>
                        <a:t>CORRECT</a:t>
                      </a:r>
                      <a:r>
                        <a:rPr lang="en-GB" sz="2400" b="1" cap="all" baseline="0" dirty="0">
                          <a:solidFill>
                            <a:schemeClr val="tx1"/>
                          </a:solidFill>
                          <a:effectLst/>
                          <a:latin typeface="+mn-lt"/>
                        </a:rPr>
                        <a:t> </a:t>
                      </a:r>
                      <a:r>
                        <a:rPr lang="en-GB" sz="2400" b="1" cap="all" dirty="0">
                          <a:solidFill>
                            <a:schemeClr val="tx1"/>
                          </a:solidFill>
                          <a:effectLst/>
                          <a:latin typeface="+mn-lt"/>
                        </a:rPr>
                        <a:t>EXPLANATION </a:t>
                      </a: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723718772"/>
                  </a:ext>
                </a:extLst>
              </a:tr>
              <a:tr h="845635">
                <a:tc>
                  <a:txBody>
                    <a:bodyPr/>
                    <a:lstStyle/>
                    <a:p>
                      <a:pPr algn="ctr" fontAlgn="ctr"/>
                      <a:r>
                        <a:rPr lang="en-GB" sz="2800" b="0" dirty="0">
                          <a:solidFill>
                            <a:schemeClr val="tx1"/>
                          </a:solidFill>
                          <a:effectLst/>
                          <a:latin typeface="robotobold"/>
                        </a:rPr>
                        <a:t>Red</a:t>
                      </a: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ctr"/>
                      <a:r>
                        <a:rPr lang="en-US" sz="1800" b="0" dirty="0">
                          <a:solidFill>
                            <a:schemeClr val="tx1"/>
                          </a:solidFill>
                          <a:effectLst/>
                        </a:rPr>
                        <a:t>The line of best fit has to follow the pattern of the points as best it can, with approximately half being on top of the line and half underneath. It may not actually end up touching any of the points on the grid. It does not have to pass through (0,0) but sometimes will.</a:t>
                      </a: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19887872"/>
                  </a:ext>
                </a:extLst>
              </a:tr>
              <a:tr h="376324">
                <a:tc>
                  <a:txBody>
                    <a:bodyPr/>
                    <a:lstStyle/>
                    <a:p>
                      <a:pPr algn="ctr" fontAlgn="ctr"/>
                      <a:r>
                        <a:rPr lang="en-GB" sz="2400" b="1" dirty="0">
                          <a:solidFill>
                            <a:schemeClr val="tx1"/>
                          </a:solidFill>
                          <a:effectLst/>
                          <a:latin typeface="+mn-lt"/>
                        </a:rPr>
                        <a:t>COMMON MISTAKES</a:t>
                      </a: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AFAF"/>
                    </a:solidFill>
                  </a:tcPr>
                </a:tc>
                <a:tc>
                  <a:txBody>
                    <a:bodyPr/>
                    <a:lstStyle/>
                    <a:p>
                      <a:pPr fontAlgn="ctr"/>
                      <a:r>
                        <a:rPr lang="en-US" sz="2400" b="1" dirty="0">
                          <a:solidFill>
                            <a:schemeClr val="tx1"/>
                          </a:solidFill>
                          <a:effectLst/>
                          <a:latin typeface="+mn-lt"/>
                        </a:rPr>
                        <a:t>WHAT</a:t>
                      </a:r>
                      <a:r>
                        <a:rPr lang="en-US" sz="2400" b="1" baseline="0" dirty="0">
                          <a:solidFill>
                            <a:schemeClr val="tx1"/>
                          </a:solidFill>
                          <a:effectLst/>
                          <a:latin typeface="+mn-lt"/>
                        </a:rPr>
                        <a:t> MIGHT BE YOUR MISTAKE </a:t>
                      </a:r>
                      <a:endParaRPr lang="en-US" sz="2400" b="1" dirty="0">
                        <a:solidFill>
                          <a:schemeClr val="tx1"/>
                        </a:solidFill>
                        <a:effectLst/>
                        <a:latin typeface="+mn-lt"/>
                      </a:endParaRP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AFAF"/>
                    </a:solidFill>
                  </a:tcPr>
                </a:tc>
                <a:extLst>
                  <a:ext uri="{0D108BD9-81ED-4DB2-BD59-A6C34878D82A}">
                    <a16:rowId xmlns:a16="http://schemas.microsoft.com/office/drawing/2014/main" val="2671523938"/>
                  </a:ext>
                </a:extLst>
              </a:tr>
              <a:tr h="534509">
                <a:tc>
                  <a:txBody>
                    <a:bodyPr/>
                    <a:lstStyle/>
                    <a:p>
                      <a:pPr algn="ctr" fontAlgn="ctr"/>
                      <a:r>
                        <a:rPr lang="en-GB" sz="2800" b="0" baseline="0" dirty="0">
                          <a:solidFill>
                            <a:schemeClr val="tx1"/>
                          </a:solidFill>
                          <a:effectLst/>
                          <a:latin typeface="robotobold"/>
                        </a:rPr>
                        <a:t>Blue</a:t>
                      </a:r>
                      <a:endParaRPr lang="en-GB" sz="2800" b="0" dirty="0">
                        <a:solidFill>
                          <a:schemeClr val="tx1"/>
                        </a:solidFill>
                        <a:effectLst/>
                        <a:latin typeface="robotobold"/>
                      </a:endParaRP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ctr"/>
                      <a:r>
                        <a:rPr lang="en-US" sz="2000" b="0" dirty="0">
                          <a:solidFill>
                            <a:schemeClr val="tx1"/>
                          </a:solidFill>
                          <a:effectLst/>
                        </a:rPr>
                        <a:t>The student has picked the negative correlation which does not follow the pattern of the points</a:t>
                      </a: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76405851"/>
                  </a:ext>
                </a:extLst>
              </a:tr>
              <a:tr h="532761">
                <a:tc>
                  <a:txBody>
                    <a:bodyPr/>
                    <a:lstStyle/>
                    <a:p>
                      <a:pPr algn="ctr" fontAlgn="ctr"/>
                      <a:r>
                        <a:rPr lang="en-GB" sz="2800" b="0" dirty="0">
                          <a:solidFill>
                            <a:schemeClr val="tx1"/>
                          </a:solidFill>
                          <a:effectLst/>
                          <a:latin typeface="robotobold"/>
                        </a:rPr>
                        <a:t>Green</a:t>
                      </a: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2000" b="0" dirty="0">
                          <a:solidFill>
                            <a:schemeClr val="tx1"/>
                          </a:solidFill>
                          <a:effectLst/>
                        </a:rPr>
                        <a:t>The student has picked the correlation that runs through the top 3 points.</a:t>
                      </a: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68997206"/>
                  </a:ext>
                </a:extLst>
              </a:tr>
              <a:tr h="532761">
                <a:tc>
                  <a:txBody>
                    <a:bodyPr/>
                    <a:lstStyle/>
                    <a:p>
                      <a:pPr algn="ctr" fontAlgn="ctr"/>
                      <a:r>
                        <a:rPr lang="en-GB" sz="2800" b="0" dirty="0">
                          <a:solidFill>
                            <a:schemeClr val="tx1"/>
                          </a:solidFill>
                          <a:effectLst/>
                          <a:latin typeface="robotobold"/>
                        </a:rPr>
                        <a:t>Purple</a:t>
                      </a: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ctr"/>
                      <a:r>
                        <a:rPr lang="en-US" sz="2000" b="0" dirty="0">
                          <a:solidFill>
                            <a:schemeClr val="tx1"/>
                          </a:solidFill>
                          <a:effectLst/>
                        </a:rPr>
                        <a:t>The student has assumed the line of best fit needs to run through the origin.</a:t>
                      </a: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33606831"/>
                  </a:ext>
                </a:extLst>
              </a:tr>
            </a:tbl>
          </a:graphicData>
        </a:graphic>
      </p:graphicFrame>
      <p:pic>
        <p:nvPicPr>
          <p:cNvPr id="7" name="Picture 6"/>
          <p:cNvPicPr>
            <a:picLocks noChangeAspect="1"/>
          </p:cNvPicPr>
          <p:nvPr/>
        </p:nvPicPr>
        <p:blipFill rotWithShape="1">
          <a:blip r:embed="rId2"/>
          <a:srcRect l="2862" t="13684" r="40691" b="14606"/>
          <a:stretch/>
        </p:blipFill>
        <p:spPr>
          <a:xfrm>
            <a:off x="7275096" y="647012"/>
            <a:ext cx="2133599" cy="2032887"/>
          </a:xfrm>
          <a:prstGeom prst="rect">
            <a:avLst/>
          </a:prstGeom>
        </p:spPr>
      </p:pic>
      <p:sp>
        <p:nvSpPr>
          <p:cNvPr id="10" name="TextBox 9"/>
          <p:cNvSpPr txBox="1"/>
          <p:nvPr/>
        </p:nvSpPr>
        <p:spPr>
          <a:xfrm>
            <a:off x="1503948" y="855060"/>
            <a:ext cx="4993106" cy="1569660"/>
          </a:xfrm>
          <a:prstGeom prst="rect">
            <a:avLst/>
          </a:prstGeom>
          <a:noFill/>
        </p:spPr>
        <p:txBody>
          <a:bodyPr wrap="square" rtlCol="0">
            <a:spAutoFit/>
          </a:bodyPr>
          <a:lstStyle/>
          <a:p>
            <a:pPr algn="ctr"/>
            <a:r>
              <a:rPr lang="en-GB" sz="4800" dirty="0"/>
              <a:t>Which line is the line of best fit?</a:t>
            </a:r>
          </a:p>
        </p:txBody>
      </p:sp>
    </p:spTree>
    <p:extLst>
      <p:ext uri="{BB962C8B-B14F-4D97-AF65-F5344CB8AC3E}">
        <p14:creationId xmlns:p14="http://schemas.microsoft.com/office/powerpoint/2010/main" val="37267178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12192000" cy="923330"/>
          </a:xfrm>
          <a:prstGeom prst="rect">
            <a:avLst/>
          </a:prstGeom>
          <a:noFill/>
        </p:spPr>
        <p:txBody>
          <a:bodyPr wrap="square" rtlCol="0">
            <a:spAutoFit/>
          </a:bodyPr>
          <a:lstStyle/>
          <a:p>
            <a:pPr algn="ctr"/>
            <a:r>
              <a:rPr lang="en-GB" sz="5400" b="1" dirty="0"/>
              <a:t>Question 2 – Two Way Tables</a:t>
            </a:r>
          </a:p>
        </p:txBody>
      </p:sp>
      <p:sp>
        <p:nvSpPr>
          <p:cNvPr id="6" name="TextBox 5"/>
          <p:cNvSpPr txBox="1"/>
          <p:nvPr/>
        </p:nvSpPr>
        <p:spPr>
          <a:xfrm>
            <a:off x="465513" y="2610196"/>
            <a:ext cx="4705003" cy="1058488"/>
          </a:xfrm>
          <a:prstGeom prst="rect">
            <a:avLst/>
          </a:prstGeom>
          <a:noFill/>
        </p:spPr>
        <p:txBody>
          <a:bodyPr wrap="square" rtlCol="0">
            <a:spAutoFit/>
          </a:bodyPr>
          <a:lstStyle/>
          <a:p>
            <a:endParaRPr lang="en-GB" dirty="0"/>
          </a:p>
        </p:txBody>
      </p:sp>
      <p:pic>
        <p:nvPicPr>
          <p:cNvPr id="2" name="Picture 1"/>
          <p:cNvPicPr>
            <a:picLocks noChangeAspect="1"/>
          </p:cNvPicPr>
          <p:nvPr/>
        </p:nvPicPr>
        <p:blipFill rotWithShape="1">
          <a:blip r:embed="rId2"/>
          <a:srcRect l="17553" t="29003" r="17668" b="32870"/>
          <a:stretch/>
        </p:blipFill>
        <p:spPr>
          <a:xfrm>
            <a:off x="914400" y="1977387"/>
            <a:ext cx="10474656" cy="4623724"/>
          </a:xfrm>
          <a:prstGeom prst="rect">
            <a:avLst/>
          </a:prstGeom>
        </p:spPr>
      </p:pic>
      <p:sp>
        <p:nvSpPr>
          <p:cNvPr id="8" name="TextBox 7"/>
          <p:cNvSpPr txBox="1"/>
          <p:nvPr/>
        </p:nvSpPr>
        <p:spPr>
          <a:xfrm>
            <a:off x="407505" y="1017793"/>
            <a:ext cx="11588877" cy="769441"/>
          </a:xfrm>
          <a:prstGeom prst="rect">
            <a:avLst/>
          </a:prstGeom>
          <a:noFill/>
        </p:spPr>
        <p:txBody>
          <a:bodyPr wrap="square" rtlCol="0">
            <a:spAutoFit/>
          </a:bodyPr>
          <a:lstStyle/>
          <a:p>
            <a:pPr algn="ctr"/>
            <a:r>
              <a:rPr lang="en-GB" sz="4400" dirty="0"/>
              <a:t>What is the value missing number ‘</a:t>
            </a:r>
            <a:r>
              <a:rPr lang="en-GB" sz="4400" i="1" dirty="0">
                <a:latin typeface="Times New Roman" panose="02020603050405020304" pitchFamily="18" charset="0"/>
                <a:cs typeface="Times New Roman" panose="02020603050405020304" pitchFamily="18" charset="0"/>
              </a:rPr>
              <a:t>b</a:t>
            </a:r>
            <a:r>
              <a:rPr lang="en-GB" sz="4400" dirty="0"/>
              <a:t>’ in the table?</a:t>
            </a:r>
          </a:p>
        </p:txBody>
      </p:sp>
    </p:spTree>
    <p:extLst>
      <p:ext uri="{BB962C8B-B14F-4D97-AF65-F5344CB8AC3E}">
        <p14:creationId xmlns:p14="http://schemas.microsoft.com/office/powerpoint/2010/main" val="3412800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nvGraphicFramePr>
        <p:xfrm>
          <a:off x="563949" y="3023482"/>
          <a:ext cx="11064101" cy="3704857"/>
        </p:xfrm>
        <a:graphic>
          <a:graphicData uri="http://schemas.openxmlformats.org/drawingml/2006/table">
            <a:tbl>
              <a:tblPr/>
              <a:tblGrid>
                <a:gridCol w="2879642">
                  <a:extLst>
                    <a:ext uri="{9D8B030D-6E8A-4147-A177-3AD203B41FA5}">
                      <a16:colId xmlns:a16="http://schemas.microsoft.com/office/drawing/2014/main" val="2525775135"/>
                    </a:ext>
                  </a:extLst>
                </a:gridCol>
                <a:gridCol w="8184459">
                  <a:extLst>
                    <a:ext uri="{9D8B030D-6E8A-4147-A177-3AD203B41FA5}">
                      <a16:colId xmlns:a16="http://schemas.microsoft.com/office/drawing/2014/main" val="562879438"/>
                    </a:ext>
                  </a:extLst>
                </a:gridCol>
              </a:tblGrid>
              <a:tr h="454767">
                <a:tc>
                  <a:txBody>
                    <a:bodyPr/>
                    <a:lstStyle/>
                    <a:p>
                      <a:pPr algn="ctr" fontAlgn="ctr"/>
                      <a:r>
                        <a:rPr lang="en-GB" sz="2400" b="1" cap="all" dirty="0">
                          <a:solidFill>
                            <a:schemeClr val="tx1"/>
                          </a:solidFill>
                          <a:effectLst/>
                          <a:latin typeface="+mn-lt"/>
                        </a:rPr>
                        <a:t>CORRECT ANSWER</a:t>
                      </a: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l" fontAlgn="ctr"/>
                      <a:r>
                        <a:rPr lang="en-GB" sz="2400" b="1" cap="all" dirty="0">
                          <a:solidFill>
                            <a:schemeClr val="tx1"/>
                          </a:solidFill>
                          <a:effectLst/>
                          <a:latin typeface="+mn-lt"/>
                        </a:rPr>
                        <a:t>CORRECT</a:t>
                      </a:r>
                      <a:r>
                        <a:rPr lang="en-GB" sz="2400" b="1" cap="all" baseline="0" dirty="0">
                          <a:solidFill>
                            <a:schemeClr val="tx1"/>
                          </a:solidFill>
                          <a:effectLst/>
                          <a:latin typeface="+mn-lt"/>
                        </a:rPr>
                        <a:t> </a:t>
                      </a:r>
                      <a:r>
                        <a:rPr lang="en-GB" sz="2400" b="1" cap="all" dirty="0">
                          <a:solidFill>
                            <a:schemeClr val="tx1"/>
                          </a:solidFill>
                          <a:effectLst/>
                          <a:latin typeface="+mn-lt"/>
                        </a:rPr>
                        <a:t>EXPLANATION </a:t>
                      </a: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723718772"/>
                  </a:ext>
                </a:extLst>
              </a:tr>
              <a:tr h="712707">
                <a:tc>
                  <a:txBody>
                    <a:bodyPr/>
                    <a:lstStyle/>
                    <a:p>
                      <a:pPr algn="ctr" fontAlgn="ctr"/>
                      <a:r>
                        <a:rPr lang="en-GB" sz="3200" b="0" dirty="0">
                          <a:solidFill>
                            <a:schemeClr val="tx1"/>
                          </a:solidFill>
                          <a:effectLst/>
                          <a:latin typeface="robotobold"/>
                        </a:rPr>
                        <a:t>8</a:t>
                      </a: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ctr"/>
                      <a:r>
                        <a:rPr lang="en-US" sz="2000" b="0" dirty="0">
                          <a:solidFill>
                            <a:schemeClr val="tx1"/>
                          </a:solidFill>
                          <a:effectLst/>
                        </a:rPr>
                        <a:t>If the total is 39, the number of people who bought Coke is 39 - 26 = 13. So the number of people who bought Coke and burgers is 13 - 5 = 8.</a:t>
                      </a: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19887872"/>
                  </a:ext>
                </a:extLst>
              </a:tr>
              <a:tr h="454767">
                <a:tc>
                  <a:txBody>
                    <a:bodyPr/>
                    <a:lstStyle/>
                    <a:p>
                      <a:pPr algn="ctr" fontAlgn="ctr"/>
                      <a:r>
                        <a:rPr lang="en-GB" sz="2400" b="1" dirty="0">
                          <a:solidFill>
                            <a:schemeClr val="tx1"/>
                          </a:solidFill>
                          <a:effectLst/>
                          <a:latin typeface="+mn-lt"/>
                        </a:rPr>
                        <a:t>COMMON MISTAKES</a:t>
                      </a: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AFAF"/>
                    </a:solidFill>
                  </a:tcPr>
                </a:tc>
                <a:tc>
                  <a:txBody>
                    <a:bodyPr/>
                    <a:lstStyle/>
                    <a:p>
                      <a:pPr fontAlgn="ctr"/>
                      <a:r>
                        <a:rPr lang="en-US" sz="2400" b="1" dirty="0">
                          <a:solidFill>
                            <a:schemeClr val="tx1"/>
                          </a:solidFill>
                          <a:effectLst/>
                          <a:latin typeface="+mn-lt"/>
                        </a:rPr>
                        <a:t>WHAT</a:t>
                      </a:r>
                      <a:r>
                        <a:rPr lang="en-US" sz="2400" b="1" baseline="0" dirty="0">
                          <a:solidFill>
                            <a:schemeClr val="tx1"/>
                          </a:solidFill>
                          <a:effectLst/>
                          <a:latin typeface="+mn-lt"/>
                        </a:rPr>
                        <a:t> MIGHT BE YOUR MISTAKE </a:t>
                      </a:r>
                      <a:endParaRPr lang="en-US" sz="2400" b="1" dirty="0">
                        <a:solidFill>
                          <a:schemeClr val="tx1"/>
                        </a:solidFill>
                        <a:effectLst/>
                        <a:latin typeface="+mn-lt"/>
                      </a:endParaRP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AFAF"/>
                    </a:solidFill>
                  </a:tcPr>
                </a:tc>
                <a:extLst>
                  <a:ext uri="{0D108BD9-81ED-4DB2-BD59-A6C34878D82A}">
                    <a16:rowId xmlns:a16="http://schemas.microsoft.com/office/drawing/2014/main" val="2671523938"/>
                  </a:ext>
                </a:extLst>
              </a:tr>
              <a:tr h="712707">
                <a:tc>
                  <a:txBody>
                    <a:bodyPr/>
                    <a:lstStyle/>
                    <a:p>
                      <a:pPr algn="ctr" fontAlgn="ctr"/>
                      <a:r>
                        <a:rPr lang="en-GB" sz="2000" b="0" dirty="0">
                          <a:solidFill>
                            <a:schemeClr val="tx1"/>
                          </a:solidFill>
                          <a:effectLst/>
                          <a:latin typeface="robotobold"/>
                        </a:rPr>
                        <a:t>Not enough information</a:t>
                      </a: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ctr"/>
                      <a:r>
                        <a:rPr lang="en-US" sz="2000" b="0" dirty="0">
                          <a:solidFill>
                            <a:schemeClr val="tx1"/>
                          </a:solidFill>
                          <a:effectLst/>
                        </a:rPr>
                        <a:t>The student has not </a:t>
                      </a:r>
                      <a:r>
                        <a:rPr lang="en-US" sz="2000" b="0" dirty="0" err="1">
                          <a:solidFill>
                            <a:schemeClr val="tx1"/>
                          </a:solidFill>
                          <a:effectLst/>
                        </a:rPr>
                        <a:t>recognised</a:t>
                      </a:r>
                      <a:r>
                        <a:rPr lang="en-US" sz="2000" b="0" dirty="0">
                          <a:solidFill>
                            <a:schemeClr val="tx1"/>
                          </a:solidFill>
                          <a:effectLst/>
                        </a:rPr>
                        <a:t> that we can use the other values in the table.</a:t>
                      </a: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76405851"/>
                  </a:ext>
                </a:extLst>
              </a:tr>
              <a:tr h="596030">
                <a:tc>
                  <a:txBody>
                    <a:bodyPr/>
                    <a:lstStyle/>
                    <a:p>
                      <a:pPr algn="ctr" fontAlgn="ctr"/>
                      <a:r>
                        <a:rPr lang="en-GB" sz="3200" b="0" dirty="0">
                          <a:solidFill>
                            <a:schemeClr val="tx1"/>
                          </a:solidFill>
                          <a:effectLst/>
                          <a:latin typeface="robotobold"/>
                        </a:rPr>
                        <a:t>10</a:t>
                      </a: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ctr"/>
                      <a:r>
                        <a:rPr lang="en-US" sz="2000" b="0" dirty="0">
                          <a:solidFill>
                            <a:schemeClr val="tx1"/>
                          </a:solidFill>
                          <a:effectLst/>
                        </a:rPr>
                        <a:t>The student may have thought that a and b are equal.</a:t>
                      </a: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68997206"/>
                  </a:ext>
                </a:extLst>
              </a:tr>
              <a:tr h="596030">
                <a:tc>
                  <a:txBody>
                    <a:bodyPr/>
                    <a:lstStyle/>
                    <a:p>
                      <a:pPr algn="ctr" fontAlgn="ctr"/>
                      <a:r>
                        <a:rPr lang="en-GB" sz="3200" b="0" dirty="0">
                          <a:solidFill>
                            <a:schemeClr val="tx1"/>
                          </a:solidFill>
                          <a:effectLst/>
                          <a:latin typeface="robotobold"/>
                        </a:rPr>
                        <a:t>12</a:t>
                      </a: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ctr"/>
                      <a:r>
                        <a:rPr lang="en-US" sz="2000" b="0" dirty="0">
                          <a:solidFill>
                            <a:schemeClr val="tx1"/>
                          </a:solidFill>
                          <a:effectLst/>
                        </a:rPr>
                        <a:t>The student has found a, not b.</a:t>
                      </a: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33606831"/>
                  </a:ext>
                </a:extLst>
              </a:tr>
            </a:tbl>
          </a:graphicData>
        </a:graphic>
      </p:graphicFrame>
      <p:sp>
        <p:nvSpPr>
          <p:cNvPr id="10" name="TextBox 9"/>
          <p:cNvSpPr txBox="1"/>
          <p:nvPr/>
        </p:nvSpPr>
        <p:spPr>
          <a:xfrm>
            <a:off x="0" y="0"/>
            <a:ext cx="12192000" cy="923330"/>
          </a:xfrm>
          <a:prstGeom prst="rect">
            <a:avLst/>
          </a:prstGeom>
          <a:noFill/>
        </p:spPr>
        <p:txBody>
          <a:bodyPr wrap="square" rtlCol="0">
            <a:spAutoFit/>
          </a:bodyPr>
          <a:lstStyle/>
          <a:p>
            <a:pPr algn="ctr"/>
            <a:r>
              <a:rPr lang="en-GB" sz="5400" b="1" dirty="0"/>
              <a:t>Answer 2 – Two Way Tables</a:t>
            </a:r>
          </a:p>
        </p:txBody>
      </p:sp>
      <p:pic>
        <p:nvPicPr>
          <p:cNvPr id="6" name="Picture 5"/>
          <p:cNvPicPr>
            <a:picLocks noChangeAspect="1"/>
          </p:cNvPicPr>
          <p:nvPr/>
        </p:nvPicPr>
        <p:blipFill rotWithShape="1">
          <a:blip r:embed="rId2"/>
          <a:srcRect l="17553" t="29003" r="17668" b="32870"/>
          <a:stretch/>
        </p:blipFill>
        <p:spPr>
          <a:xfrm>
            <a:off x="6687402" y="827794"/>
            <a:ext cx="5179326" cy="2086001"/>
          </a:xfrm>
          <a:prstGeom prst="rect">
            <a:avLst/>
          </a:prstGeom>
        </p:spPr>
      </p:pic>
      <p:sp>
        <p:nvSpPr>
          <p:cNvPr id="8" name="TextBox 7"/>
          <p:cNvSpPr txBox="1"/>
          <p:nvPr/>
        </p:nvSpPr>
        <p:spPr>
          <a:xfrm>
            <a:off x="407505" y="1033017"/>
            <a:ext cx="6143420" cy="1446550"/>
          </a:xfrm>
          <a:prstGeom prst="rect">
            <a:avLst/>
          </a:prstGeom>
          <a:noFill/>
        </p:spPr>
        <p:txBody>
          <a:bodyPr wrap="square" rtlCol="0">
            <a:spAutoFit/>
          </a:bodyPr>
          <a:lstStyle/>
          <a:p>
            <a:pPr algn="ctr"/>
            <a:r>
              <a:rPr lang="en-GB" sz="4400" dirty="0"/>
              <a:t>What is the value missing number ‘</a:t>
            </a:r>
            <a:r>
              <a:rPr lang="en-GB" sz="4400" i="1" dirty="0">
                <a:latin typeface="Times New Roman" panose="02020603050405020304" pitchFamily="18" charset="0"/>
                <a:cs typeface="Times New Roman" panose="02020603050405020304" pitchFamily="18" charset="0"/>
              </a:rPr>
              <a:t>b</a:t>
            </a:r>
            <a:r>
              <a:rPr lang="en-GB" sz="4400" dirty="0"/>
              <a:t>’ in the table?</a:t>
            </a:r>
          </a:p>
        </p:txBody>
      </p:sp>
    </p:spTree>
    <p:extLst>
      <p:ext uri="{BB962C8B-B14F-4D97-AF65-F5344CB8AC3E}">
        <p14:creationId xmlns:p14="http://schemas.microsoft.com/office/powerpoint/2010/main" val="1353877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2235" t="12500" r="1621" b="46968"/>
          <a:stretch/>
        </p:blipFill>
        <p:spPr>
          <a:xfrm>
            <a:off x="235085" y="2449934"/>
            <a:ext cx="11721830" cy="3706238"/>
          </a:xfrm>
          <a:prstGeom prst="rect">
            <a:avLst/>
          </a:prstGeom>
        </p:spPr>
      </p:pic>
      <p:sp>
        <p:nvSpPr>
          <p:cNvPr id="6" name="TextBox 5"/>
          <p:cNvSpPr txBox="1"/>
          <p:nvPr/>
        </p:nvSpPr>
        <p:spPr>
          <a:xfrm>
            <a:off x="0" y="0"/>
            <a:ext cx="12192000" cy="923330"/>
          </a:xfrm>
          <a:prstGeom prst="rect">
            <a:avLst/>
          </a:prstGeom>
          <a:noFill/>
        </p:spPr>
        <p:txBody>
          <a:bodyPr wrap="square" rtlCol="0">
            <a:spAutoFit/>
          </a:bodyPr>
          <a:lstStyle/>
          <a:p>
            <a:pPr algn="ctr"/>
            <a:r>
              <a:rPr lang="en-GB" sz="5400" b="1" dirty="0"/>
              <a:t>Question 3 – Bar Charts</a:t>
            </a:r>
          </a:p>
        </p:txBody>
      </p:sp>
      <p:sp>
        <p:nvSpPr>
          <p:cNvPr id="7" name="TextBox 6"/>
          <p:cNvSpPr txBox="1"/>
          <p:nvPr/>
        </p:nvSpPr>
        <p:spPr>
          <a:xfrm>
            <a:off x="896566" y="1332689"/>
            <a:ext cx="10671242" cy="707886"/>
          </a:xfrm>
          <a:prstGeom prst="rect">
            <a:avLst/>
          </a:prstGeom>
          <a:noFill/>
        </p:spPr>
        <p:txBody>
          <a:bodyPr wrap="square" rtlCol="0">
            <a:spAutoFit/>
          </a:bodyPr>
          <a:lstStyle/>
          <a:p>
            <a:r>
              <a:rPr lang="en-GB" sz="4000" dirty="0"/>
              <a:t>How many more cars pass at 15:00 than at 13:00?</a:t>
            </a:r>
          </a:p>
        </p:txBody>
      </p:sp>
    </p:spTree>
    <p:extLst>
      <p:ext uri="{BB962C8B-B14F-4D97-AF65-F5344CB8AC3E}">
        <p14:creationId xmlns:p14="http://schemas.microsoft.com/office/powerpoint/2010/main" val="19996677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2235" t="12500" r="1621" b="46968"/>
          <a:stretch/>
        </p:blipFill>
        <p:spPr>
          <a:xfrm>
            <a:off x="5419928" y="731166"/>
            <a:ext cx="6432611" cy="2033879"/>
          </a:xfrm>
          <a:prstGeom prst="rect">
            <a:avLst/>
          </a:prstGeom>
        </p:spPr>
      </p:pic>
      <p:sp>
        <p:nvSpPr>
          <p:cNvPr id="6" name="TextBox 5"/>
          <p:cNvSpPr txBox="1"/>
          <p:nvPr/>
        </p:nvSpPr>
        <p:spPr>
          <a:xfrm>
            <a:off x="0" y="0"/>
            <a:ext cx="12192000" cy="923330"/>
          </a:xfrm>
          <a:prstGeom prst="rect">
            <a:avLst/>
          </a:prstGeom>
          <a:noFill/>
        </p:spPr>
        <p:txBody>
          <a:bodyPr wrap="square" rtlCol="0">
            <a:spAutoFit/>
          </a:bodyPr>
          <a:lstStyle/>
          <a:p>
            <a:pPr algn="ctr"/>
            <a:r>
              <a:rPr lang="en-GB" sz="5400" b="1" dirty="0"/>
              <a:t>Answer 3 – Bar Charts</a:t>
            </a:r>
          </a:p>
        </p:txBody>
      </p:sp>
      <p:sp>
        <p:nvSpPr>
          <p:cNvPr id="7" name="TextBox 6"/>
          <p:cNvSpPr txBox="1"/>
          <p:nvPr/>
        </p:nvSpPr>
        <p:spPr>
          <a:xfrm>
            <a:off x="412811" y="826053"/>
            <a:ext cx="4667656" cy="1938992"/>
          </a:xfrm>
          <a:prstGeom prst="rect">
            <a:avLst/>
          </a:prstGeom>
          <a:noFill/>
        </p:spPr>
        <p:txBody>
          <a:bodyPr wrap="square" rtlCol="0">
            <a:spAutoFit/>
          </a:bodyPr>
          <a:lstStyle/>
          <a:p>
            <a:pPr algn="ctr"/>
            <a:r>
              <a:rPr lang="en-GB" sz="4000" dirty="0"/>
              <a:t>How many more </a:t>
            </a:r>
          </a:p>
          <a:p>
            <a:pPr algn="ctr"/>
            <a:r>
              <a:rPr lang="en-GB" sz="4000" dirty="0"/>
              <a:t>cars pass at </a:t>
            </a:r>
          </a:p>
          <a:p>
            <a:pPr algn="ctr"/>
            <a:r>
              <a:rPr lang="en-GB" sz="4000" dirty="0"/>
              <a:t>15:00 than at 13:00?</a:t>
            </a:r>
          </a:p>
        </p:txBody>
      </p:sp>
      <p:graphicFrame>
        <p:nvGraphicFramePr>
          <p:cNvPr id="8" name="Table 7"/>
          <p:cNvGraphicFramePr>
            <a:graphicFrameLocks noGrp="1"/>
          </p:cNvGraphicFramePr>
          <p:nvPr/>
        </p:nvGraphicFramePr>
        <p:xfrm>
          <a:off x="534331" y="2859932"/>
          <a:ext cx="11123338" cy="3858804"/>
        </p:xfrm>
        <a:graphic>
          <a:graphicData uri="http://schemas.openxmlformats.org/drawingml/2006/table">
            <a:tbl>
              <a:tblPr/>
              <a:tblGrid>
                <a:gridCol w="2957899">
                  <a:extLst>
                    <a:ext uri="{9D8B030D-6E8A-4147-A177-3AD203B41FA5}">
                      <a16:colId xmlns:a16="http://schemas.microsoft.com/office/drawing/2014/main" val="2525775135"/>
                    </a:ext>
                  </a:extLst>
                </a:gridCol>
                <a:gridCol w="8165439">
                  <a:extLst>
                    <a:ext uri="{9D8B030D-6E8A-4147-A177-3AD203B41FA5}">
                      <a16:colId xmlns:a16="http://schemas.microsoft.com/office/drawing/2014/main" val="562879438"/>
                    </a:ext>
                  </a:extLst>
                </a:gridCol>
              </a:tblGrid>
              <a:tr h="376324">
                <a:tc>
                  <a:txBody>
                    <a:bodyPr/>
                    <a:lstStyle/>
                    <a:p>
                      <a:pPr algn="ctr" fontAlgn="ctr"/>
                      <a:r>
                        <a:rPr lang="en-GB" sz="2400" b="1" cap="all" dirty="0">
                          <a:solidFill>
                            <a:schemeClr val="tx1"/>
                          </a:solidFill>
                          <a:effectLst/>
                          <a:latin typeface="+mn-lt"/>
                        </a:rPr>
                        <a:t>CORRECT ANSWER</a:t>
                      </a: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l" fontAlgn="ctr"/>
                      <a:r>
                        <a:rPr lang="en-GB" sz="2400" b="1" cap="all" dirty="0">
                          <a:solidFill>
                            <a:schemeClr val="tx1"/>
                          </a:solidFill>
                          <a:effectLst/>
                          <a:latin typeface="+mn-lt"/>
                        </a:rPr>
                        <a:t>CORRECT</a:t>
                      </a:r>
                      <a:r>
                        <a:rPr lang="en-GB" sz="2400" b="1" cap="all" baseline="0" dirty="0">
                          <a:solidFill>
                            <a:schemeClr val="tx1"/>
                          </a:solidFill>
                          <a:effectLst/>
                          <a:latin typeface="+mn-lt"/>
                        </a:rPr>
                        <a:t> </a:t>
                      </a:r>
                      <a:r>
                        <a:rPr lang="en-GB" sz="2400" b="1" cap="all" dirty="0">
                          <a:solidFill>
                            <a:schemeClr val="tx1"/>
                          </a:solidFill>
                          <a:effectLst/>
                          <a:latin typeface="+mn-lt"/>
                        </a:rPr>
                        <a:t>EXPLANATION </a:t>
                      </a: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723718772"/>
                  </a:ext>
                </a:extLst>
              </a:tr>
              <a:tr h="845635">
                <a:tc>
                  <a:txBody>
                    <a:bodyPr/>
                    <a:lstStyle/>
                    <a:p>
                      <a:pPr algn="ctr" fontAlgn="ctr"/>
                      <a:r>
                        <a:rPr lang="en-GB" sz="3200" b="0" dirty="0">
                          <a:solidFill>
                            <a:schemeClr val="tx1"/>
                          </a:solidFill>
                          <a:effectLst/>
                          <a:latin typeface="robotobold"/>
                        </a:rPr>
                        <a:t>3</a:t>
                      </a: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ctr"/>
                      <a:r>
                        <a:rPr lang="en-US" sz="2800" b="0" dirty="0">
                          <a:solidFill>
                            <a:schemeClr val="tx1"/>
                          </a:solidFill>
                          <a:effectLst/>
                        </a:rPr>
                        <a:t>15 cars passed at 15:00 and 12 cars pass at 13:00. </a:t>
                      </a:r>
                    </a:p>
                    <a:p>
                      <a:pPr fontAlgn="ctr"/>
                      <a:r>
                        <a:rPr lang="en-US" sz="2800" b="0" dirty="0">
                          <a:solidFill>
                            <a:schemeClr val="tx1"/>
                          </a:solidFill>
                          <a:effectLst/>
                        </a:rPr>
                        <a:t>Then we have 15 - 12 = 3.</a:t>
                      </a: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19887872"/>
                  </a:ext>
                </a:extLst>
              </a:tr>
              <a:tr h="376324">
                <a:tc>
                  <a:txBody>
                    <a:bodyPr/>
                    <a:lstStyle/>
                    <a:p>
                      <a:pPr algn="ctr" fontAlgn="ctr"/>
                      <a:r>
                        <a:rPr lang="en-GB" sz="2400" b="1" dirty="0">
                          <a:solidFill>
                            <a:schemeClr val="tx1"/>
                          </a:solidFill>
                          <a:effectLst/>
                          <a:latin typeface="+mn-lt"/>
                        </a:rPr>
                        <a:t>COMMON MISTAKES</a:t>
                      </a: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AFAF"/>
                    </a:solidFill>
                  </a:tcPr>
                </a:tc>
                <a:tc>
                  <a:txBody>
                    <a:bodyPr/>
                    <a:lstStyle/>
                    <a:p>
                      <a:pPr fontAlgn="ctr"/>
                      <a:r>
                        <a:rPr lang="en-US" sz="2400" b="1" dirty="0">
                          <a:solidFill>
                            <a:schemeClr val="tx1"/>
                          </a:solidFill>
                          <a:effectLst/>
                          <a:latin typeface="+mn-lt"/>
                        </a:rPr>
                        <a:t>WHAT</a:t>
                      </a:r>
                      <a:r>
                        <a:rPr lang="en-US" sz="2400" b="1" baseline="0" dirty="0">
                          <a:solidFill>
                            <a:schemeClr val="tx1"/>
                          </a:solidFill>
                          <a:effectLst/>
                          <a:latin typeface="+mn-lt"/>
                        </a:rPr>
                        <a:t> MIGHT BE YOUR MISTAKE </a:t>
                      </a:r>
                      <a:endParaRPr lang="en-US" sz="2400" b="1" dirty="0">
                        <a:solidFill>
                          <a:schemeClr val="tx1"/>
                        </a:solidFill>
                        <a:effectLst/>
                        <a:latin typeface="+mn-lt"/>
                      </a:endParaRP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AFAF"/>
                    </a:solidFill>
                  </a:tcPr>
                </a:tc>
                <a:extLst>
                  <a:ext uri="{0D108BD9-81ED-4DB2-BD59-A6C34878D82A}">
                    <a16:rowId xmlns:a16="http://schemas.microsoft.com/office/drawing/2014/main" val="2671523938"/>
                  </a:ext>
                </a:extLst>
              </a:tr>
              <a:tr h="534509">
                <a:tc>
                  <a:txBody>
                    <a:bodyPr/>
                    <a:lstStyle/>
                    <a:p>
                      <a:pPr algn="ctr" fontAlgn="ctr"/>
                      <a:r>
                        <a:rPr lang="en-GB" sz="3200" b="0" dirty="0">
                          <a:solidFill>
                            <a:schemeClr val="tx1"/>
                          </a:solidFill>
                          <a:effectLst/>
                          <a:latin typeface="robotobold"/>
                        </a:rPr>
                        <a:t>4</a:t>
                      </a: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ctr"/>
                      <a:r>
                        <a:rPr lang="en-US" sz="2800" b="0" dirty="0">
                          <a:solidFill>
                            <a:schemeClr val="tx1"/>
                          </a:solidFill>
                          <a:effectLst/>
                        </a:rPr>
                        <a:t>The student may have identified the 15:00 bar as 16.</a:t>
                      </a: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76405851"/>
                  </a:ext>
                </a:extLst>
              </a:tr>
              <a:tr h="532761">
                <a:tc>
                  <a:txBody>
                    <a:bodyPr/>
                    <a:lstStyle/>
                    <a:p>
                      <a:pPr algn="ctr" fontAlgn="ctr"/>
                      <a:r>
                        <a:rPr lang="en-GB" sz="3200" b="0" dirty="0">
                          <a:solidFill>
                            <a:schemeClr val="tx1"/>
                          </a:solidFill>
                          <a:effectLst/>
                          <a:latin typeface="robotobold"/>
                        </a:rPr>
                        <a:t>10</a:t>
                      </a: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ctr"/>
                      <a:r>
                        <a:rPr lang="en-US" sz="2800" b="0" dirty="0">
                          <a:solidFill>
                            <a:schemeClr val="tx1"/>
                          </a:solidFill>
                          <a:effectLst/>
                        </a:rPr>
                        <a:t>The student may have read the 11:00 bar.</a:t>
                      </a: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68997206"/>
                  </a:ext>
                </a:extLst>
              </a:tr>
              <a:tr h="532761">
                <a:tc>
                  <a:txBody>
                    <a:bodyPr/>
                    <a:lstStyle/>
                    <a:p>
                      <a:pPr algn="ctr" fontAlgn="ctr"/>
                      <a:r>
                        <a:rPr lang="en-GB" sz="3200" b="0" dirty="0">
                          <a:solidFill>
                            <a:schemeClr val="tx1"/>
                          </a:solidFill>
                          <a:effectLst/>
                          <a:latin typeface="robotobold"/>
                        </a:rPr>
                        <a:t>2</a:t>
                      </a: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ctr"/>
                      <a:r>
                        <a:rPr lang="en-US" sz="2800" b="0" dirty="0">
                          <a:solidFill>
                            <a:schemeClr val="tx1"/>
                          </a:solidFill>
                          <a:effectLst/>
                        </a:rPr>
                        <a:t>The student may have compared 11:00 and 13:00.</a:t>
                      </a: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33606831"/>
                  </a:ext>
                </a:extLst>
              </a:tr>
            </a:tbl>
          </a:graphicData>
        </a:graphic>
      </p:graphicFrame>
    </p:spTree>
    <p:extLst>
      <p:ext uri="{BB962C8B-B14F-4D97-AF65-F5344CB8AC3E}">
        <p14:creationId xmlns:p14="http://schemas.microsoft.com/office/powerpoint/2010/main" val="40255981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0"/>
            <a:ext cx="12192000" cy="923330"/>
          </a:xfrm>
          <a:prstGeom prst="rect">
            <a:avLst/>
          </a:prstGeom>
          <a:noFill/>
        </p:spPr>
        <p:txBody>
          <a:bodyPr wrap="square" rtlCol="0">
            <a:spAutoFit/>
          </a:bodyPr>
          <a:lstStyle/>
          <a:p>
            <a:pPr algn="ctr"/>
            <a:r>
              <a:rPr lang="en-GB" sz="5400" b="1" dirty="0"/>
              <a:t>Question 4 – Bar Charts</a:t>
            </a:r>
          </a:p>
        </p:txBody>
      </p:sp>
      <p:sp>
        <p:nvSpPr>
          <p:cNvPr id="7" name="TextBox 6"/>
          <p:cNvSpPr txBox="1"/>
          <p:nvPr/>
        </p:nvSpPr>
        <p:spPr>
          <a:xfrm>
            <a:off x="595819" y="1127531"/>
            <a:ext cx="11000361" cy="769441"/>
          </a:xfrm>
          <a:prstGeom prst="rect">
            <a:avLst/>
          </a:prstGeom>
          <a:noFill/>
        </p:spPr>
        <p:txBody>
          <a:bodyPr wrap="square" rtlCol="0">
            <a:spAutoFit/>
          </a:bodyPr>
          <a:lstStyle/>
          <a:p>
            <a:pPr algn="ctr"/>
            <a:r>
              <a:rPr lang="en-GB" sz="4400" dirty="0"/>
              <a:t>How many pets do the girls in the class have?</a:t>
            </a:r>
          </a:p>
        </p:txBody>
      </p:sp>
      <p:pic>
        <p:nvPicPr>
          <p:cNvPr id="3" name="Picture 2"/>
          <p:cNvPicPr>
            <a:picLocks noChangeAspect="1"/>
          </p:cNvPicPr>
          <p:nvPr/>
        </p:nvPicPr>
        <p:blipFill rotWithShape="1">
          <a:blip r:embed="rId2"/>
          <a:srcRect l="10772" t="10691" r="7366" b="51472"/>
          <a:stretch/>
        </p:blipFill>
        <p:spPr>
          <a:xfrm>
            <a:off x="466927" y="2101174"/>
            <a:ext cx="11387416" cy="4426085"/>
          </a:xfrm>
          <a:prstGeom prst="rect">
            <a:avLst/>
          </a:prstGeom>
        </p:spPr>
      </p:pic>
    </p:spTree>
    <p:extLst>
      <p:ext uri="{BB962C8B-B14F-4D97-AF65-F5344CB8AC3E}">
        <p14:creationId xmlns:p14="http://schemas.microsoft.com/office/powerpoint/2010/main" val="40321210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0"/>
            <a:ext cx="12192000" cy="923330"/>
          </a:xfrm>
          <a:prstGeom prst="rect">
            <a:avLst/>
          </a:prstGeom>
          <a:noFill/>
        </p:spPr>
        <p:txBody>
          <a:bodyPr wrap="square" rtlCol="0">
            <a:spAutoFit/>
          </a:bodyPr>
          <a:lstStyle/>
          <a:p>
            <a:pPr algn="ctr"/>
            <a:r>
              <a:rPr lang="en-GB" sz="5400" b="1" dirty="0"/>
              <a:t>Answer 4 – Bar Charts</a:t>
            </a:r>
          </a:p>
        </p:txBody>
      </p:sp>
      <p:graphicFrame>
        <p:nvGraphicFramePr>
          <p:cNvPr id="8" name="Table 7"/>
          <p:cNvGraphicFramePr>
            <a:graphicFrameLocks noGrp="1"/>
          </p:cNvGraphicFramePr>
          <p:nvPr/>
        </p:nvGraphicFramePr>
        <p:xfrm>
          <a:off x="390564" y="3005647"/>
          <a:ext cx="11554638" cy="3715865"/>
        </p:xfrm>
        <a:graphic>
          <a:graphicData uri="http://schemas.openxmlformats.org/drawingml/2006/table">
            <a:tbl>
              <a:tblPr/>
              <a:tblGrid>
                <a:gridCol w="2946023">
                  <a:extLst>
                    <a:ext uri="{9D8B030D-6E8A-4147-A177-3AD203B41FA5}">
                      <a16:colId xmlns:a16="http://schemas.microsoft.com/office/drawing/2014/main" val="2525775135"/>
                    </a:ext>
                  </a:extLst>
                </a:gridCol>
                <a:gridCol w="8608615">
                  <a:extLst>
                    <a:ext uri="{9D8B030D-6E8A-4147-A177-3AD203B41FA5}">
                      <a16:colId xmlns:a16="http://schemas.microsoft.com/office/drawing/2014/main" val="562879438"/>
                    </a:ext>
                  </a:extLst>
                </a:gridCol>
              </a:tblGrid>
              <a:tr h="376324">
                <a:tc>
                  <a:txBody>
                    <a:bodyPr/>
                    <a:lstStyle/>
                    <a:p>
                      <a:pPr algn="ctr" fontAlgn="ctr"/>
                      <a:r>
                        <a:rPr lang="en-GB" sz="2400" b="1" cap="all" dirty="0">
                          <a:solidFill>
                            <a:schemeClr val="tx1"/>
                          </a:solidFill>
                          <a:effectLst/>
                          <a:latin typeface="+mn-lt"/>
                        </a:rPr>
                        <a:t>CORRECT ANSWER</a:t>
                      </a: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l" fontAlgn="ctr"/>
                      <a:r>
                        <a:rPr lang="en-GB" sz="2400" b="1" cap="all" dirty="0">
                          <a:solidFill>
                            <a:schemeClr val="tx1"/>
                          </a:solidFill>
                          <a:effectLst/>
                          <a:latin typeface="+mn-lt"/>
                        </a:rPr>
                        <a:t>CORRECT</a:t>
                      </a:r>
                      <a:r>
                        <a:rPr lang="en-GB" sz="2400" b="1" cap="all" baseline="0" dirty="0">
                          <a:solidFill>
                            <a:schemeClr val="tx1"/>
                          </a:solidFill>
                          <a:effectLst/>
                          <a:latin typeface="+mn-lt"/>
                        </a:rPr>
                        <a:t> </a:t>
                      </a:r>
                      <a:r>
                        <a:rPr lang="en-GB" sz="2400" b="1" cap="all" dirty="0">
                          <a:solidFill>
                            <a:schemeClr val="tx1"/>
                          </a:solidFill>
                          <a:effectLst/>
                          <a:latin typeface="+mn-lt"/>
                        </a:rPr>
                        <a:t>EXPLANATION </a:t>
                      </a: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723718772"/>
                  </a:ext>
                </a:extLst>
              </a:tr>
              <a:tr h="845635">
                <a:tc>
                  <a:txBody>
                    <a:bodyPr/>
                    <a:lstStyle/>
                    <a:p>
                      <a:pPr algn="ctr" fontAlgn="ctr"/>
                      <a:r>
                        <a:rPr lang="en-GB" sz="3200" b="0" dirty="0">
                          <a:solidFill>
                            <a:schemeClr val="tx1"/>
                          </a:solidFill>
                          <a:effectLst/>
                          <a:latin typeface="robotobold"/>
                        </a:rPr>
                        <a:t>7</a:t>
                      </a: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ctr"/>
                      <a:r>
                        <a:rPr lang="en-US" sz="2200" b="0" dirty="0">
                          <a:solidFill>
                            <a:schemeClr val="tx1"/>
                          </a:solidFill>
                          <a:effectLst/>
                        </a:rPr>
                        <a:t>The girls have 2 hamsters, 3 dogs and 2 cats. </a:t>
                      </a:r>
                    </a:p>
                    <a:p>
                      <a:pPr fontAlgn="ctr"/>
                      <a:r>
                        <a:rPr lang="en-US" sz="2200" b="0" dirty="0">
                          <a:solidFill>
                            <a:schemeClr val="tx1"/>
                          </a:solidFill>
                          <a:effectLst/>
                        </a:rPr>
                        <a:t>Adding them together gives 7.</a:t>
                      </a: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19887872"/>
                  </a:ext>
                </a:extLst>
              </a:tr>
              <a:tr h="376324">
                <a:tc>
                  <a:txBody>
                    <a:bodyPr/>
                    <a:lstStyle/>
                    <a:p>
                      <a:pPr algn="ctr" fontAlgn="ctr"/>
                      <a:r>
                        <a:rPr lang="en-GB" sz="2400" b="1" dirty="0">
                          <a:solidFill>
                            <a:schemeClr val="tx1"/>
                          </a:solidFill>
                          <a:effectLst/>
                          <a:latin typeface="+mn-lt"/>
                        </a:rPr>
                        <a:t>COMMON MISTAKES</a:t>
                      </a: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AFAF"/>
                    </a:solidFill>
                  </a:tcPr>
                </a:tc>
                <a:tc>
                  <a:txBody>
                    <a:bodyPr/>
                    <a:lstStyle/>
                    <a:p>
                      <a:pPr fontAlgn="ctr"/>
                      <a:r>
                        <a:rPr lang="en-US" sz="2400" b="1" dirty="0">
                          <a:solidFill>
                            <a:schemeClr val="tx1"/>
                          </a:solidFill>
                          <a:effectLst/>
                          <a:latin typeface="+mn-lt"/>
                        </a:rPr>
                        <a:t>WHAT</a:t>
                      </a:r>
                      <a:r>
                        <a:rPr lang="en-US" sz="2400" b="1" baseline="0" dirty="0">
                          <a:solidFill>
                            <a:schemeClr val="tx1"/>
                          </a:solidFill>
                          <a:effectLst/>
                          <a:latin typeface="+mn-lt"/>
                        </a:rPr>
                        <a:t> MIGHT BE YOUR MISTAKE </a:t>
                      </a:r>
                      <a:endParaRPr lang="en-US" sz="2400" b="1" dirty="0">
                        <a:solidFill>
                          <a:schemeClr val="tx1"/>
                        </a:solidFill>
                        <a:effectLst/>
                        <a:latin typeface="+mn-lt"/>
                      </a:endParaRP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AFAF"/>
                    </a:solidFill>
                  </a:tcPr>
                </a:tc>
                <a:extLst>
                  <a:ext uri="{0D108BD9-81ED-4DB2-BD59-A6C34878D82A}">
                    <a16:rowId xmlns:a16="http://schemas.microsoft.com/office/drawing/2014/main" val="2671523938"/>
                  </a:ext>
                </a:extLst>
              </a:tr>
              <a:tr h="534509">
                <a:tc>
                  <a:txBody>
                    <a:bodyPr/>
                    <a:lstStyle/>
                    <a:p>
                      <a:pPr algn="ctr" fontAlgn="ctr"/>
                      <a:r>
                        <a:rPr lang="en-GB" sz="3200" b="0" dirty="0">
                          <a:solidFill>
                            <a:schemeClr val="tx1"/>
                          </a:solidFill>
                          <a:effectLst/>
                          <a:latin typeface="robotobold"/>
                        </a:rPr>
                        <a:t>19</a:t>
                      </a: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ctr"/>
                      <a:r>
                        <a:rPr lang="en-US" sz="2200" b="0" dirty="0">
                          <a:solidFill>
                            <a:schemeClr val="tx1"/>
                          </a:solidFill>
                          <a:effectLst/>
                        </a:rPr>
                        <a:t>The student has given the total number of pets across boys and girls.</a:t>
                      </a: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76405851"/>
                  </a:ext>
                </a:extLst>
              </a:tr>
              <a:tr h="532761">
                <a:tc>
                  <a:txBody>
                    <a:bodyPr/>
                    <a:lstStyle/>
                    <a:p>
                      <a:pPr algn="ctr" fontAlgn="ctr"/>
                      <a:r>
                        <a:rPr lang="en-GB" sz="3200" b="0" dirty="0">
                          <a:solidFill>
                            <a:schemeClr val="tx1"/>
                          </a:solidFill>
                          <a:effectLst/>
                          <a:latin typeface="robotobold"/>
                        </a:rPr>
                        <a:t>12</a:t>
                      </a: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ctr"/>
                      <a:r>
                        <a:rPr lang="en-US" sz="2200" b="0" dirty="0">
                          <a:solidFill>
                            <a:schemeClr val="tx1"/>
                          </a:solidFill>
                          <a:effectLst/>
                        </a:rPr>
                        <a:t>The student has given the number of pets the boys have.</a:t>
                      </a: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68997206"/>
                  </a:ext>
                </a:extLst>
              </a:tr>
              <a:tr h="532761">
                <a:tc>
                  <a:txBody>
                    <a:bodyPr/>
                    <a:lstStyle/>
                    <a:p>
                      <a:pPr algn="ctr" fontAlgn="ctr"/>
                      <a:r>
                        <a:rPr lang="en-GB" sz="3200" b="0" dirty="0">
                          <a:solidFill>
                            <a:schemeClr val="tx1"/>
                          </a:solidFill>
                          <a:effectLst/>
                          <a:latin typeface="robotobold"/>
                        </a:rPr>
                        <a:t>Cannot</a:t>
                      </a:r>
                      <a:r>
                        <a:rPr lang="en-GB" sz="3200" b="0" baseline="0" dirty="0">
                          <a:solidFill>
                            <a:schemeClr val="tx1"/>
                          </a:solidFill>
                          <a:effectLst/>
                          <a:latin typeface="robotobold"/>
                        </a:rPr>
                        <a:t> tell</a:t>
                      </a:r>
                      <a:endParaRPr lang="en-GB" sz="3200" b="0" dirty="0">
                        <a:solidFill>
                          <a:schemeClr val="tx1"/>
                        </a:solidFill>
                        <a:effectLst/>
                        <a:latin typeface="robotobold"/>
                      </a:endParaRP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ctr"/>
                      <a:r>
                        <a:rPr lang="en-US" sz="2200" b="0" dirty="0">
                          <a:solidFill>
                            <a:schemeClr val="tx1"/>
                          </a:solidFill>
                          <a:effectLst/>
                        </a:rPr>
                        <a:t>The student may be unfamiliar with reading twin bar charts.</a:t>
                      </a:r>
                    </a:p>
                  </a:txBody>
                  <a:tcPr marL="75075" marR="75075" marT="67567" marB="67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33606831"/>
                  </a:ext>
                </a:extLst>
              </a:tr>
            </a:tbl>
          </a:graphicData>
        </a:graphic>
      </p:graphicFrame>
      <p:sp>
        <p:nvSpPr>
          <p:cNvPr id="10" name="TextBox 9"/>
          <p:cNvSpPr txBox="1"/>
          <p:nvPr/>
        </p:nvSpPr>
        <p:spPr>
          <a:xfrm>
            <a:off x="219467" y="1016979"/>
            <a:ext cx="5876533" cy="1446550"/>
          </a:xfrm>
          <a:prstGeom prst="rect">
            <a:avLst/>
          </a:prstGeom>
          <a:noFill/>
        </p:spPr>
        <p:txBody>
          <a:bodyPr wrap="square" rtlCol="0">
            <a:spAutoFit/>
          </a:bodyPr>
          <a:lstStyle/>
          <a:p>
            <a:pPr algn="ctr"/>
            <a:r>
              <a:rPr lang="en-GB" sz="4400" dirty="0"/>
              <a:t>How many pets do the girls in the class have?</a:t>
            </a:r>
          </a:p>
        </p:txBody>
      </p:sp>
      <p:pic>
        <p:nvPicPr>
          <p:cNvPr id="12" name="Picture 11"/>
          <p:cNvPicPr>
            <a:picLocks noChangeAspect="1"/>
          </p:cNvPicPr>
          <p:nvPr/>
        </p:nvPicPr>
        <p:blipFill rotWithShape="1">
          <a:blip r:embed="rId2"/>
          <a:srcRect l="10772" t="10691" r="7366" b="49310"/>
          <a:stretch/>
        </p:blipFill>
        <p:spPr>
          <a:xfrm>
            <a:off x="5972782" y="816924"/>
            <a:ext cx="5972420" cy="2188723"/>
          </a:xfrm>
          <a:prstGeom prst="rect">
            <a:avLst/>
          </a:prstGeom>
        </p:spPr>
      </p:pic>
    </p:spTree>
    <p:extLst>
      <p:ext uri="{BB962C8B-B14F-4D97-AF65-F5344CB8AC3E}">
        <p14:creationId xmlns:p14="http://schemas.microsoft.com/office/powerpoint/2010/main" val="11699564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330</TotalTime>
  <Words>1752</Words>
  <Application>Microsoft Office PowerPoint</Application>
  <PresentationFormat>Widescreen</PresentationFormat>
  <Paragraphs>252</Paragraphs>
  <Slides>31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Arial</vt:lpstr>
      <vt:lpstr>Calibri</vt:lpstr>
      <vt:lpstr>Calibri Light</vt:lpstr>
      <vt:lpstr>Cambria Math</vt:lpstr>
      <vt:lpstr>robotobold</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DCSCCM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Stewart Gale</dc:creator>
  <cp:lastModifiedBy>Stewart Gale</cp:lastModifiedBy>
  <cp:revision>25</cp:revision>
  <dcterms:created xsi:type="dcterms:W3CDTF">2020-06-17T17:33:36Z</dcterms:created>
  <dcterms:modified xsi:type="dcterms:W3CDTF">2022-08-22T17:44:37Z</dcterms:modified>
</cp:coreProperties>
</file>