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4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2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61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0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6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90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121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5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7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88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6171-84EB-44DE-8B35-AFE34171BF18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0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86171-84EB-44DE-8B35-AFE34171BF18}" type="datetimeFigureOut">
              <a:rPr lang="en-GB" smtClean="0"/>
              <a:t>14/06/2020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C5598-BE2E-4F45-B96F-ECBFD3BDFE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2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KMT | Diagnostic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76" y="787940"/>
            <a:ext cx="4859357" cy="494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17141" y="957750"/>
            <a:ext cx="543776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 smtClean="0">
                <a:solidFill>
                  <a:srgbClr val="FFC000"/>
                </a:solidFill>
              </a:rPr>
              <a:t>Junior Challenge 5</a:t>
            </a:r>
          </a:p>
          <a:p>
            <a:pPr algn="ctr"/>
            <a:endParaRPr lang="en-GB" sz="4000" b="1" dirty="0">
              <a:solidFill>
                <a:srgbClr val="FFC000"/>
              </a:solidFill>
            </a:endParaRPr>
          </a:p>
          <a:p>
            <a:pPr algn="ctr"/>
            <a:r>
              <a:rPr lang="en-GB" sz="9600" b="1" dirty="0" smtClean="0">
                <a:solidFill>
                  <a:srgbClr val="FFC000"/>
                </a:solidFill>
              </a:rPr>
              <a:t>Silver</a:t>
            </a:r>
            <a:endParaRPr lang="en-GB" sz="9600" b="1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94" y="68094"/>
            <a:ext cx="12052570" cy="6721813"/>
          </a:xfrm>
          <a:prstGeom prst="rect">
            <a:avLst/>
          </a:prstGeom>
          <a:noFill/>
          <a:ln w="139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1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Q1.</a:t>
            </a:r>
            <a:endParaRPr lang="en-GB" sz="6000" b="1" dirty="0"/>
          </a:p>
        </p:txBody>
      </p:sp>
      <p:pic>
        <p:nvPicPr>
          <p:cNvPr id="1026" name="Picture 2" descr="https://images.diagnosticquestions.com/uploads/questions/26d3f756-9743-487f-893c-3f1d518464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488756" y="2339774"/>
            <a:ext cx="3732930" cy="7879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211373" y="3377217"/>
            <a:ext cx="793027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robotolight"/>
              </a:rPr>
              <a:t>D </a:t>
            </a:r>
            <a:r>
              <a:rPr lang="en-US" sz="2800" b="1" dirty="0">
                <a:solidFill>
                  <a:srgbClr val="FFC000"/>
                </a:solidFill>
                <a:latin typeface="robotolight"/>
              </a:rPr>
              <a:t>is wrong because 9 multiply 6 is 54 </a:t>
            </a:r>
            <a:endParaRPr lang="en-US" sz="2800" b="1" dirty="0" smtClean="0">
              <a:solidFill>
                <a:srgbClr val="FFC000"/>
              </a:solidFill>
              <a:latin typeface="robotolight"/>
            </a:endParaRPr>
          </a:p>
          <a:p>
            <a:pPr algn="ctr"/>
            <a:r>
              <a:rPr lang="en-US" sz="2800" b="1" dirty="0" smtClean="0">
                <a:solidFill>
                  <a:srgbClr val="FFC000"/>
                </a:solidFill>
                <a:latin typeface="robotolight"/>
              </a:rPr>
              <a:t>then </a:t>
            </a:r>
            <a:r>
              <a:rPr lang="en-US" sz="2800" b="1" dirty="0">
                <a:solidFill>
                  <a:srgbClr val="FFC000"/>
                </a:solidFill>
                <a:latin typeface="robotolight"/>
              </a:rPr>
              <a:t>add 73 is 127 and then the other side is wrong as it equals 117 </a:t>
            </a:r>
            <a:endParaRPr lang="en-GB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3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Q2.</a:t>
            </a:r>
            <a:endParaRPr lang="en-GB" sz="6000" b="1" dirty="0"/>
          </a:p>
        </p:txBody>
      </p:sp>
      <p:pic>
        <p:nvPicPr>
          <p:cNvPr id="2050" name="Picture 2" descr="https://images.diagnosticquestions.com/uploads/questions/5fbfaac4-4b7d-4e8a-a344-28691359187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803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86894" y="2546793"/>
            <a:ext cx="1429966" cy="78794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118779" y="3526707"/>
            <a:ext cx="48173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  <a:latin typeface="robotolight"/>
              </a:rPr>
              <a:t>Two 5 pence coins </a:t>
            </a:r>
          </a:p>
          <a:p>
            <a:r>
              <a:rPr lang="en-US" sz="3200" b="1" dirty="0" smtClean="0">
                <a:solidFill>
                  <a:srgbClr val="FFC000"/>
                </a:solidFill>
                <a:latin typeface="robotolight"/>
              </a:rPr>
              <a:t>Two </a:t>
            </a:r>
            <a:r>
              <a:rPr lang="en-US" sz="3200" b="1" dirty="0">
                <a:solidFill>
                  <a:srgbClr val="FFC000"/>
                </a:solidFill>
                <a:latin typeface="robotolight"/>
              </a:rPr>
              <a:t>1 pound </a:t>
            </a:r>
            <a:r>
              <a:rPr lang="en-US" sz="3200" b="1" dirty="0" smtClean="0">
                <a:solidFill>
                  <a:srgbClr val="FFC000"/>
                </a:solidFill>
                <a:latin typeface="robotolight"/>
              </a:rPr>
              <a:t>coins </a:t>
            </a:r>
            <a:r>
              <a:rPr lang="en-US" sz="3200" b="1" dirty="0">
                <a:solidFill>
                  <a:srgbClr val="FFC000"/>
                </a:solidFill>
                <a:latin typeface="robotolight"/>
              </a:rPr>
              <a:t>and </a:t>
            </a:r>
            <a:endParaRPr lang="en-US" sz="3200" b="1" dirty="0" smtClean="0">
              <a:solidFill>
                <a:srgbClr val="FFC000"/>
              </a:solidFill>
              <a:latin typeface="robotolight"/>
            </a:endParaRPr>
          </a:p>
          <a:p>
            <a:r>
              <a:rPr lang="en-US" sz="3200" b="1" dirty="0" smtClean="0">
                <a:solidFill>
                  <a:srgbClr val="FFC000"/>
                </a:solidFill>
                <a:latin typeface="robotolight"/>
              </a:rPr>
              <a:t>Two </a:t>
            </a:r>
            <a:r>
              <a:rPr lang="en-US" sz="3200" b="1" dirty="0">
                <a:solidFill>
                  <a:srgbClr val="FFC000"/>
                </a:solidFill>
                <a:latin typeface="robotolight"/>
              </a:rPr>
              <a:t>twenty </a:t>
            </a:r>
            <a:r>
              <a:rPr lang="en-US" sz="3200" b="1" dirty="0" smtClean="0">
                <a:solidFill>
                  <a:srgbClr val="FFC000"/>
                </a:solidFill>
                <a:latin typeface="robotolight"/>
              </a:rPr>
              <a:t>pence </a:t>
            </a:r>
            <a:r>
              <a:rPr lang="en-US" sz="3200" b="1" dirty="0">
                <a:solidFill>
                  <a:srgbClr val="FFC000"/>
                </a:solidFill>
                <a:latin typeface="robotolight"/>
              </a:rPr>
              <a:t>coins</a:t>
            </a:r>
            <a:endParaRPr lang="en-GB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9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Q3.</a:t>
            </a:r>
            <a:endParaRPr lang="en-GB" sz="6000" b="1" dirty="0"/>
          </a:p>
        </p:txBody>
      </p:sp>
      <p:pic>
        <p:nvPicPr>
          <p:cNvPr id="3074" name="Picture 2" descr="https://images.diagnosticquestions.com/uploads/questions/2bee4d37-01e5-46e0-8209-9f267753ef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803" y="-28489"/>
            <a:ext cx="9181984" cy="688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090407" y="3991970"/>
            <a:ext cx="1129259" cy="6628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709864" y="4743516"/>
            <a:ext cx="428194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b="1" dirty="0">
                <a:solidFill>
                  <a:srgbClr val="FFC000"/>
                </a:solidFill>
                <a:latin typeface="robotolight"/>
              </a:rPr>
              <a:t>2 (5 bars), 3 (5 bars), </a:t>
            </a:r>
            <a:endParaRPr lang="sv-SE" sz="3200" b="1" dirty="0" smtClean="0">
              <a:solidFill>
                <a:srgbClr val="FFC000"/>
              </a:solidFill>
              <a:latin typeface="robotolight"/>
            </a:endParaRPr>
          </a:p>
          <a:p>
            <a:r>
              <a:rPr lang="sv-SE" sz="3200" b="1" dirty="0" smtClean="0">
                <a:solidFill>
                  <a:srgbClr val="FFC000"/>
                </a:solidFill>
                <a:latin typeface="robotolight"/>
              </a:rPr>
              <a:t>5 </a:t>
            </a:r>
            <a:r>
              <a:rPr lang="sv-SE" sz="3200" b="1" dirty="0">
                <a:solidFill>
                  <a:srgbClr val="FFC000"/>
                </a:solidFill>
                <a:latin typeface="robotolight"/>
              </a:rPr>
              <a:t>(5 bars), 7 (3 bars)</a:t>
            </a:r>
            <a:endParaRPr lang="en-GB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9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Q4.</a:t>
            </a:r>
            <a:endParaRPr lang="en-GB" sz="6000" b="1" dirty="0"/>
          </a:p>
        </p:txBody>
      </p:sp>
      <p:pic>
        <p:nvPicPr>
          <p:cNvPr id="4098" name="Picture 2" descr="https://images.diagnosticquestions.com/uploads/questions/a28c5d1b-1cb8-4e2f-82b5-11f9282b356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803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535773" y="3665243"/>
            <a:ext cx="1199513" cy="53664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375546" y="4352011"/>
            <a:ext cx="7017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P </a:t>
            </a:r>
            <a:r>
              <a:rPr lang="en-US" sz="2800" b="1" dirty="0">
                <a:solidFill>
                  <a:srgbClr val="FFC000"/>
                </a:solidFill>
              </a:rPr>
              <a:t>is the only point at which a person can see 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r>
              <a:rPr lang="en-US" sz="2800" b="1" dirty="0" smtClean="0">
                <a:solidFill>
                  <a:srgbClr val="FFC000"/>
                </a:solidFill>
              </a:rPr>
              <a:t>2 </a:t>
            </a:r>
            <a:r>
              <a:rPr lang="en-US" sz="2800" b="1" dirty="0">
                <a:solidFill>
                  <a:srgbClr val="FFC000"/>
                </a:solidFill>
              </a:rPr>
              <a:t>other people and the only person described who can see 2 people is </a:t>
            </a:r>
            <a:r>
              <a:rPr lang="en-US" sz="2800" b="1" dirty="0" smtClean="0">
                <a:solidFill>
                  <a:srgbClr val="FFC000"/>
                </a:solidFill>
              </a:rPr>
              <a:t>Caz</a:t>
            </a:r>
            <a:endParaRPr lang="en-GB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5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4105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Q5.</a:t>
            </a:r>
            <a:endParaRPr lang="en-GB" sz="6000" b="1" dirty="0"/>
          </a:p>
        </p:txBody>
      </p:sp>
      <p:pic>
        <p:nvPicPr>
          <p:cNvPr id="5122" name="Picture 2" descr="https://images.diagnosticquestions.com/uploads/questions/1a30a382-660a-4d7d-aff8-38924d47cc5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346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509563" y="3728703"/>
            <a:ext cx="1298642" cy="66634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348251" y="4438856"/>
            <a:ext cx="6409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robotolight"/>
              </a:rPr>
              <a:t>The first two people who read the story, </a:t>
            </a:r>
            <a:endParaRPr lang="en-US" sz="2400" b="1" dirty="0" smtClean="0">
              <a:solidFill>
                <a:srgbClr val="FFC000"/>
              </a:solidFill>
              <a:latin typeface="robotolight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robotolight"/>
              </a:rPr>
              <a:t>get </a:t>
            </a:r>
            <a:r>
              <a:rPr lang="en-US" sz="2400" b="1" dirty="0">
                <a:solidFill>
                  <a:srgbClr val="FFC000"/>
                </a:solidFill>
                <a:latin typeface="robotolight"/>
              </a:rPr>
              <a:t>to read 6 pages because </a:t>
            </a:r>
            <a:r>
              <a:rPr lang="en-US" sz="2400" b="1" dirty="0" smtClean="0">
                <a:solidFill>
                  <a:srgbClr val="FFC000"/>
                </a:solidFill>
                <a:latin typeface="robotolight"/>
              </a:rPr>
              <a:t>20 ÷ 3 = 6 </a:t>
            </a:r>
            <a:r>
              <a:rPr lang="en-US" sz="2400" b="1" dirty="0">
                <a:solidFill>
                  <a:srgbClr val="FFC000"/>
                </a:solidFill>
                <a:latin typeface="robotolight"/>
              </a:rPr>
              <a:t>and </a:t>
            </a:r>
            <a:endParaRPr lang="en-US" sz="2400" b="1" dirty="0" smtClean="0">
              <a:solidFill>
                <a:srgbClr val="FFC000"/>
              </a:solidFill>
              <a:latin typeface="robotolight"/>
            </a:endParaRPr>
          </a:p>
          <a:p>
            <a:r>
              <a:rPr lang="en-US" sz="2400" b="1" dirty="0" smtClean="0">
                <a:solidFill>
                  <a:srgbClr val="FFC000"/>
                </a:solidFill>
                <a:latin typeface="robotolight"/>
              </a:rPr>
              <a:t>5 </a:t>
            </a:r>
            <a:r>
              <a:rPr lang="en-US" sz="2400" b="1" dirty="0">
                <a:solidFill>
                  <a:srgbClr val="FFC000"/>
                </a:solidFill>
                <a:latin typeface="robotolight"/>
              </a:rPr>
              <a:t>left, so the first person gets to read 6.</a:t>
            </a:r>
            <a:endParaRPr lang="en-GB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2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131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8</cp:revision>
  <dcterms:created xsi:type="dcterms:W3CDTF">2020-06-11T04:03:37Z</dcterms:created>
  <dcterms:modified xsi:type="dcterms:W3CDTF">2020-06-14T19:16:25Z</dcterms:modified>
</cp:coreProperties>
</file>