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1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6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2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0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6171-84EB-44DE-8B35-AFE34171BF18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KMT | Diagnostic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6" y="787940"/>
            <a:ext cx="4859357" cy="494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9233" y="934400"/>
            <a:ext cx="573605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009E47"/>
                </a:solidFill>
              </a:rPr>
              <a:t>Intermediate Challenge 5</a:t>
            </a:r>
          </a:p>
          <a:p>
            <a:pPr algn="ctr"/>
            <a:endParaRPr lang="en-GB" sz="4000" b="1" dirty="0">
              <a:solidFill>
                <a:srgbClr val="FFC000"/>
              </a:solidFill>
            </a:endParaRPr>
          </a:p>
          <a:p>
            <a:pPr algn="ctr"/>
            <a:r>
              <a:rPr lang="en-GB" sz="9600" b="1" dirty="0" smtClean="0">
                <a:solidFill>
                  <a:srgbClr val="009E47"/>
                </a:solidFill>
              </a:rPr>
              <a:t>GOLD</a:t>
            </a:r>
            <a:endParaRPr lang="en-GB" sz="9600" b="1" dirty="0">
              <a:solidFill>
                <a:srgbClr val="009E4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94" y="68094"/>
            <a:ext cx="12052570" cy="6721813"/>
          </a:xfrm>
          <a:prstGeom prst="rect">
            <a:avLst/>
          </a:prstGeom>
          <a:noFill/>
          <a:ln w="139700">
            <a:solidFill>
              <a:srgbClr val="009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Q1.</a:t>
            </a:r>
            <a:endParaRPr lang="en-GB" sz="6000" b="1" dirty="0"/>
          </a:p>
        </p:txBody>
      </p:sp>
      <p:pic>
        <p:nvPicPr>
          <p:cNvPr id="1026" name="Picture 2" descr="https://images.diagnosticquestions.com/uploads/questions/5424e57f-cb14-42a7-8d2c-0b038d2e32c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88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980651" y="2815028"/>
            <a:ext cx="1602071" cy="7879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168460" y="3735511"/>
            <a:ext cx="60795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180 ÷ 12 = 15˚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15˚per </a:t>
            </a:r>
            <a:r>
              <a:rPr lang="en-US" sz="2800" b="1" dirty="0">
                <a:solidFill>
                  <a:srgbClr val="00B050"/>
                </a:solidFill>
                <a:latin typeface="robotolight"/>
              </a:rPr>
              <a:t>one section </a:t>
            </a:r>
            <a:endParaRPr lang="en-US" sz="2800" b="1" dirty="0" smtClean="0">
              <a:solidFill>
                <a:srgbClr val="00B050"/>
              </a:solidFill>
              <a:latin typeface="robotolight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Therefore </a:t>
            </a:r>
            <a:r>
              <a:rPr lang="en-US" sz="2800" b="1" dirty="0">
                <a:solidFill>
                  <a:srgbClr val="00B050"/>
                </a:solidFill>
                <a:latin typeface="robotolight"/>
              </a:rPr>
              <a:t>5 </a:t>
            </a:r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sections = 15 x 5 = 75˚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Q2.</a:t>
            </a:r>
            <a:endParaRPr lang="en-GB" sz="6000" b="1" dirty="0"/>
          </a:p>
        </p:txBody>
      </p:sp>
      <p:pic>
        <p:nvPicPr>
          <p:cNvPr id="2050" name="Picture 2" descr="https://images.diagnosticquestions.com/uploads/questions/1ee2f378-7874-418a-b17b-56e1ede47a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324520" y="2738754"/>
            <a:ext cx="1162130" cy="69024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9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Q3.</a:t>
            </a:r>
            <a:endParaRPr lang="en-GB" sz="6000" b="1" dirty="0"/>
          </a:p>
        </p:txBody>
      </p:sp>
      <p:pic>
        <p:nvPicPr>
          <p:cNvPr id="3074" name="Picture 2" descr="https://images.diagnosticquestions.com/uploads/questions/6d3f23fd-3032-4a77-bb20-48a8f80d1b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74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72331" y="2027816"/>
            <a:ext cx="1509603" cy="6334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125840" y="2873246"/>
            <a:ext cx="818044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1800 ÷ 12 = 150 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The </a:t>
            </a:r>
            <a:r>
              <a:rPr lang="en-US" sz="2800" b="1" dirty="0">
                <a:solidFill>
                  <a:srgbClr val="00B050"/>
                </a:solidFill>
                <a:latin typeface="robotolight"/>
              </a:rPr>
              <a:t>product of Mary's age on her last birthday </a:t>
            </a:r>
            <a:endParaRPr lang="en-US" sz="2800" b="1" dirty="0" smtClean="0">
              <a:solidFill>
                <a:srgbClr val="00B050"/>
              </a:solidFill>
              <a:latin typeface="robotolight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and </a:t>
            </a:r>
            <a:r>
              <a:rPr lang="en-US" sz="2800" b="1" dirty="0">
                <a:solidFill>
                  <a:srgbClr val="00B050"/>
                </a:solidFill>
                <a:latin typeface="robotolight"/>
              </a:rPr>
              <a:t>her age now must be 150. </a:t>
            </a:r>
            <a:endParaRPr lang="en-US" sz="2800" b="1" dirty="0" smtClean="0">
              <a:solidFill>
                <a:srgbClr val="00B050"/>
              </a:solidFill>
              <a:latin typeface="robotolight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robotolight"/>
              </a:rPr>
              <a:t>The </a:t>
            </a:r>
            <a:r>
              <a:rPr lang="en-US" sz="2800" b="1" dirty="0">
                <a:solidFill>
                  <a:srgbClr val="00B050"/>
                </a:solidFill>
                <a:latin typeface="robotolight"/>
              </a:rPr>
              <a:t>product of 12 times 12 is closest to 150.</a:t>
            </a:r>
            <a:endParaRPr lang="en-GB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Q4.</a:t>
            </a:r>
            <a:endParaRPr lang="en-GB" sz="6000" b="1" dirty="0"/>
          </a:p>
        </p:txBody>
      </p:sp>
      <p:pic>
        <p:nvPicPr>
          <p:cNvPr id="4098" name="Picture 2" descr="https://images.diagnosticquestions.com/uploads/questions/963e246c-c18f-4073-87e6-f92fc953f7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18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837204" y="2514579"/>
            <a:ext cx="2077946" cy="59715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910687" y="3487052"/>
                <a:ext cx="8277527" cy="10883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00B050"/>
                    </a:solidFill>
                  </a:rPr>
                  <a:t>(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1+2x+2y+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</a:rPr>
                  <a:t>+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2xy</a:t>
                </a:r>
                <a:r>
                  <a:rPr lang="en-US" sz="3200" b="1" dirty="0" smtClean="0">
                    <a:solidFill>
                      <a:srgbClr val="00B050"/>
                    </a:solidFill>
                  </a:rPr>
                  <a:t>) - (1-2x-2y+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GB" sz="32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</a:rPr>
                  <a:t>+2xy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) </a:t>
                </a:r>
                <a:endParaRPr lang="en-US" sz="3200" b="1" dirty="0" smtClean="0">
                  <a:solidFill>
                    <a:srgbClr val="00B050"/>
                  </a:solidFill>
                </a:endParaRPr>
              </a:p>
              <a:p>
                <a:pPr algn="ctr"/>
                <a:r>
                  <a:rPr lang="en-US" sz="3200" b="1" dirty="0" smtClean="0">
                    <a:solidFill>
                      <a:srgbClr val="00B050"/>
                    </a:solidFill>
                  </a:rPr>
                  <a:t>which 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will leave </a:t>
                </a:r>
                <a:r>
                  <a:rPr lang="en-US" sz="3200" b="1" dirty="0" smtClean="0">
                    <a:solidFill>
                      <a:srgbClr val="00B050"/>
                    </a:solidFill>
                  </a:rPr>
                  <a:t>you with 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4x+4y which is 4(</a:t>
                </a:r>
                <a:r>
                  <a:rPr lang="en-US" sz="3200" b="1" dirty="0" err="1">
                    <a:solidFill>
                      <a:srgbClr val="00B050"/>
                    </a:solidFill>
                  </a:rPr>
                  <a:t>x+y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)</a:t>
                </a:r>
                <a:endParaRPr lang="en-GB" sz="32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87" y="3487052"/>
                <a:ext cx="8277527" cy="1088375"/>
              </a:xfrm>
              <a:prstGeom prst="rect">
                <a:avLst/>
              </a:prstGeom>
              <a:blipFill>
                <a:blip r:embed="rId3"/>
                <a:stretch>
                  <a:fillRect l="-957" t="-5587" r="-957" b="-17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4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Q5.</a:t>
            </a:r>
            <a:endParaRPr lang="en-GB" sz="6000" b="1" dirty="0"/>
          </a:p>
        </p:txBody>
      </p:sp>
      <p:pic>
        <p:nvPicPr>
          <p:cNvPr id="5122" name="Picture 2" descr="https://images.diagnosticquestions.com/uploads/questions/ec838a46-f7d8-4663-8d0d-8dd8cf9c85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484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93484" y="2006286"/>
            <a:ext cx="1124586" cy="91979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728951" y="2996653"/>
                <a:ext cx="5684292" cy="2913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Let radius = </a:t>
                </a:r>
                <a:r>
                  <a:rPr lang="en-US" sz="2800" b="1" dirty="0">
                    <a:solidFill>
                      <a:srgbClr val="00B050"/>
                    </a:solidFill>
                    <a:latin typeface="robotolight"/>
                  </a:rPr>
                  <a:t>r and height =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 </a:t>
                </a:r>
                <a:r>
                  <a:rPr lang="en-US" sz="2800" b="1" dirty="0">
                    <a:solidFill>
                      <a:srgbClr val="00B050"/>
                    </a:solidFill>
                    <a:latin typeface="robotolight"/>
                  </a:rPr>
                  <a:t>h </a:t>
                </a:r>
                <a:endParaRPr lang="en-US" sz="2800" b="1" dirty="0" smtClean="0">
                  <a:solidFill>
                    <a:srgbClr val="00B050"/>
                  </a:solidFill>
                  <a:latin typeface="robotolight"/>
                </a:endParaRPr>
              </a:p>
              <a:p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tan </a:t>
                </a:r>
                <a:r>
                  <a:rPr lang="en-US" sz="2800" b="1" dirty="0">
                    <a:solidFill>
                      <a:srgbClr val="00B050"/>
                    </a:solidFill>
                    <a:latin typeface="robotolight"/>
                  </a:rPr>
                  <a:t>x = h/r </a:t>
                </a:r>
                <a:endParaRPr lang="en-US" sz="2800" b="1" dirty="0" smtClean="0">
                  <a:solidFill>
                    <a:srgbClr val="00B050"/>
                  </a:solidFill>
                  <a:latin typeface="robotolight"/>
                </a:endParaRPr>
              </a:p>
              <a:p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area </a:t>
                </a:r>
                <a:r>
                  <a:rPr lang="en-US" sz="2800" b="1" dirty="0">
                    <a:solidFill>
                      <a:srgbClr val="00B050"/>
                    </a:solidFill>
                    <a:latin typeface="robotolight"/>
                  </a:rPr>
                  <a:t>of semi-circle =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GB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 </a:t>
                </a:r>
              </a:p>
              <a:p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area </a:t>
                </a:r>
                <a:r>
                  <a:rPr lang="en-US" sz="2800" b="1" dirty="0">
                    <a:solidFill>
                      <a:srgbClr val="00B050"/>
                    </a:solidFill>
                    <a:latin typeface="robotolight"/>
                  </a:rPr>
                  <a:t>of triangle =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½ x 2r x h = </a:t>
                </a:r>
                <a:r>
                  <a:rPr lang="en-US" sz="2800" b="1" dirty="0" err="1" smtClean="0">
                    <a:solidFill>
                      <a:srgbClr val="00B050"/>
                    </a:solidFill>
                    <a:latin typeface="robotolight"/>
                  </a:rPr>
                  <a:t>rh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 </a:t>
                </a:r>
              </a:p>
              <a:p>
                <a:r>
                  <a:rPr lang="en-US" sz="2800" b="1" dirty="0" err="1" smtClean="0">
                    <a:solidFill>
                      <a:srgbClr val="00B050"/>
                    </a:solidFill>
                    <a:latin typeface="robotolight"/>
                  </a:rPr>
                  <a:t>rh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 </a:t>
                </a:r>
                <a:r>
                  <a:rPr lang="en-US" sz="2800" b="1" dirty="0">
                    <a:solidFill>
                      <a:srgbClr val="00B050"/>
                    </a:solidFill>
                    <a:latin typeface="robotolight"/>
                  </a:rPr>
                  <a:t>= </a:t>
                </a:r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½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p>
                        <m:r>
                          <a:rPr lang="en-GB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800" b="1" dirty="0" smtClean="0">
                  <a:solidFill>
                    <a:srgbClr val="00B050"/>
                  </a:solidFill>
                  <a:latin typeface="robotolight"/>
                </a:endParaRPr>
              </a:p>
              <a:p>
                <a:r>
                  <a:rPr lang="en-US" sz="2800" b="1" dirty="0" smtClean="0">
                    <a:solidFill>
                      <a:srgbClr val="00B050"/>
                    </a:solidFill>
                    <a:latin typeface="robotolight"/>
                  </a:rPr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n-GB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8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951" y="2996653"/>
                <a:ext cx="5684292" cy="2913683"/>
              </a:xfrm>
              <a:prstGeom prst="rect">
                <a:avLst/>
              </a:prstGeom>
              <a:blipFill>
                <a:blip r:embed="rId3"/>
                <a:stretch>
                  <a:fillRect l="-2253" t="-2301" b="-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37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90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robotolight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16</cp:revision>
  <dcterms:created xsi:type="dcterms:W3CDTF">2020-06-11T04:03:37Z</dcterms:created>
  <dcterms:modified xsi:type="dcterms:W3CDTF">2020-06-16T03:43:13Z</dcterms:modified>
</cp:coreProperties>
</file>