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4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2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1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0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6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0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12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5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8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2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0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6171-84EB-44DE-8B35-AFE34171BF1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2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KMT | Diagnostic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6" y="787940"/>
            <a:ext cx="4859357" cy="49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7141" y="957750"/>
            <a:ext cx="54377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FFC000"/>
                </a:solidFill>
              </a:rPr>
              <a:t>Junior Challenge 2</a:t>
            </a:r>
          </a:p>
          <a:p>
            <a:pPr algn="ctr"/>
            <a:endParaRPr lang="en-GB" sz="4000" b="1" dirty="0">
              <a:solidFill>
                <a:srgbClr val="FFC000"/>
              </a:solidFill>
            </a:endParaRPr>
          </a:p>
          <a:p>
            <a:pPr algn="ctr"/>
            <a:r>
              <a:rPr lang="en-GB" sz="9600" b="1" dirty="0" smtClean="0">
                <a:solidFill>
                  <a:srgbClr val="FFC000"/>
                </a:solidFill>
              </a:rPr>
              <a:t>BRONZE</a:t>
            </a:r>
            <a:endParaRPr lang="en-GB" sz="9600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94" y="68094"/>
            <a:ext cx="12052570" cy="6721813"/>
          </a:xfrm>
          <a:prstGeom prst="rect">
            <a:avLst/>
          </a:prstGeom>
          <a:noFill/>
          <a:ln w="139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1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Q1.</a:t>
            </a:r>
            <a:endParaRPr lang="en-GB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1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84018" y="1545212"/>
            <a:ext cx="1923439" cy="78794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286911" y="3205106"/>
            <a:ext cx="7596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robotolight"/>
              </a:rPr>
              <a:t>Because if </a:t>
            </a:r>
            <a:r>
              <a:rPr lang="en-US" sz="2400" b="1" dirty="0">
                <a:solidFill>
                  <a:srgbClr val="FFC000"/>
                </a:solidFill>
                <a:latin typeface="robotolight"/>
              </a:rPr>
              <a:t>you add all the </a:t>
            </a:r>
            <a:r>
              <a:rPr lang="en-US" sz="2400" b="1" dirty="0" smtClean="0">
                <a:solidFill>
                  <a:srgbClr val="FFC000"/>
                </a:solidFill>
                <a:latin typeface="robotolight"/>
              </a:rPr>
              <a:t>units </a:t>
            </a:r>
            <a:r>
              <a:rPr lang="en-US" sz="2400" b="1" dirty="0">
                <a:solidFill>
                  <a:srgbClr val="FFC000"/>
                </a:solidFill>
                <a:latin typeface="robotolight"/>
              </a:rPr>
              <a:t>you get 15, </a:t>
            </a:r>
            <a:endParaRPr lang="en-US" sz="2400" b="1" dirty="0" smtClean="0">
              <a:solidFill>
                <a:srgbClr val="FFC000"/>
              </a:solidFill>
              <a:latin typeface="robotolight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robotolight"/>
              </a:rPr>
              <a:t>And the tens total is zero plus the carry over of 1. </a:t>
            </a:r>
            <a:r>
              <a:rPr lang="en-US" sz="2400" b="1" dirty="0">
                <a:solidFill>
                  <a:srgbClr val="FFC000"/>
                </a:solidFill>
                <a:latin typeface="robotolight"/>
              </a:rPr>
              <a:t>S</a:t>
            </a:r>
            <a:r>
              <a:rPr lang="en-US" sz="2400" b="1" dirty="0" smtClean="0">
                <a:solidFill>
                  <a:srgbClr val="FFC000"/>
                </a:solidFill>
                <a:latin typeface="robotolight"/>
              </a:rPr>
              <a:t>o the first two numbers will be 15 </a:t>
            </a:r>
            <a:endParaRPr lang="en-GB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1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Q2.</a:t>
            </a:r>
            <a:endParaRPr lang="en-GB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15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2604" y="2315731"/>
            <a:ext cx="978641" cy="78794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197153" y="3128747"/>
            <a:ext cx="7888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robotolight"/>
              </a:rPr>
              <a:t>Take B as the base, X is the left hand side </a:t>
            </a:r>
            <a:endParaRPr lang="en-US" sz="2800" b="1" dirty="0" smtClean="0">
              <a:solidFill>
                <a:srgbClr val="FFC000"/>
              </a:solidFill>
              <a:latin typeface="robotolight"/>
            </a:endParaRPr>
          </a:p>
          <a:p>
            <a:r>
              <a:rPr lang="en-US" sz="2800" b="1" dirty="0" smtClean="0">
                <a:solidFill>
                  <a:srgbClr val="FFC000"/>
                </a:solidFill>
                <a:latin typeface="robotolight"/>
              </a:rPr>
              <a:t>and </a:t>
            </a:r>
            <a:r>
              <a:rPr lang="en-US" sz="2800" b="1" dirty="0">
                <a:solidFill>
                  <a:srgbClr val="FFC000"/>
                </a:solidFill>
                <a:latin typeface="robotolight"/>
              </a:rPr>
              <a:t>D would be </a:t>
            </a:r>
            <a:r>
              <a:rPr lang="en-US" sz="2800" b="1" dirty="0" smtClean="0">
                <a:solidFill>
                  <a:srgbClr val="FFC000"/>
                </a:solidFill>
                <a:latin typeface="robotolight"/>
              </a:rPr>
              <a:t>on the </a:t>
            </a:r>
            <a:r>
              <a:rPr lang="en-US" sz="2800" b="1" dirty="0">
                <a:solidFill>
                  <a:srgbClr val="FFC000"/>
                </a:solidFill>
                <a:latin typeface="robotolight"/>
              </a:rPr>
              <a:t>right hand side. </a:t>
            </a:r>
            <a:endParaRPr lang="en-US" sz="2800" b="1" dirty="0" smtClean="0">
              <a:solidFill>
                <a:srgbClr val="FFC000"/>
              </a:solidFill>
              <a:latin typeface="robotolight"/>
            </a:endParaRPr>
          </a:p>
          <a:p>
            <a:r>
              <a:rPr lang="en-US" sz="2800" b="1" dirty="0" smtClean="0">
                <a:solidFill>
                  <a:srgbClr val="FFC000"/>
                </a:solidFill>
                <a:latin typeface="robotolight"/>
              </a:rPr>
              <a:t>(</a:t>
            </a:r>
            <a:r>
              <a:rPr lang="en-US" sz="2800" b="1" dirty="0">
                <a:solidFill>
                  <a:srgbClr val="FFC000"/>
                </a:solidFill>
                <a:latin typeface="robotolight"/>
              </a:rPr>
              <a:t>C would be the front, A would be the top and the blank face would be the back.)</a:t>
            </a:r>
            <a:endParaRPr lang="en-GB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1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Q3.</a:t>
            </a:r>
            <a:endParaRPr lang="en-GB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1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9631" y="1558456"/>
            <a:ext cx="2313830" cy="4612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547344" y="2568770"/>
            <a:ext cx="129073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robotolight"/>
              </a:rPr>
              <a:t>A </a:t>
            </a:r>
            <a:r>
              <a:rPr lang="en-US" sz="3200" b="1" dirty="0" smtClean="0">
                <a:solidFill>
                  <a:srgbClr val="FFC000"/>
                </a:solidFill>
                <a:latin typeface="robotolight"/>
              </a:rPr>
              <a:t>= 6 </a:t>
            </a:r>
            <a:endParaRPr lang="en-US" sz="3200" b="1" dirty="0">
              <a:solidFill>
                <a:srgbClr val="FFC000"/>
              </a:solidFill>
              <a:latin typeface="robotolight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robotolight"/>
              </a:rPr>
              <a:t>B = 4 </a:t>
            </a:r>
          </a:p>
          <a:p>
            <a:r>
              <a:rPr lang="en-US" sz="3200" b="1" dirty="0" smtClean="0">
                <a:solidFill>
                  <a:srgbClr val="FFC000"/>
                </a:solidFill>
                <a:latin typeface="robotolight"/>
              </a:rPr>
              <a:t>C = </a:t>
            </a:r>
            <a:r>
              <a:rPr lang="en-US" sz="3200" b="1" dirty="0">
                <a:solidFill>
                  <a:srgbClr val="FFC000"/>
                </a:solidFill>
                <a:latin typeface="robotolight"/>
              </a:rPr>
              <a:t>2 </a:t>
            </a:r>
            <a:endParaRPr lang="en-US" sz="3200" b="1" dirty="0" smtClean="0">
              <a:solidFill>
                <a:srgbClr val="FFC000"/>
              </a:solidFill>
              <a:latin typeface="robotolight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robotolight"/>
              </a:rPr>
              <a:t>D = </a:t>
            </a:r>
            <a:r>
              <a:rPr lang="en-US" sz="3200" b="1" dirty="0">
                <a:solidFill>
                  <a:srgbClr val="FFC000"/>
                </a:solidFill>
                <a:latin typeface="robotolight"/>
              </a:rPr>
              <a:t>0</a:t>
            </a:r>
            <a:endParaRPr lang="en-GB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1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Q4.</a:t>
            </a:r>
            <a:endParaRPr lang="en-GB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58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9619" y="1914062"/>
            <a:ext cx="1711710" cy="78794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59539" y="2980983"/>
            <a:ext cx="5932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robotolight"/>
              </a:rPr>
              <a:t>Because 480ml is 3 quarters, </a:t>
            </a:r>
            <a:endParaRPr lang="en-US" sz="3200" b="1" dirty="0" smtClean="0">
              <a:solidFill>
                <a:srgbClr val="FFC000"/>
              </a:solidFill>
              <a:latin typeface="robotolight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robotolight"/>
              </a:rPr>
              <a:t>so 160ml </a:t>
            </a:r>
            <a:r>
              <a:rPr lang="en-US" sz="3200" b="1" dirty="0">
                <a:solidFill>
                  <a:srgbClr val="FFC000"/>
                </a:solidFill>
                <a:latin typeface="robotolight"/>
              </a:rPr>
              <a:t>so 1 </a:t>
            </a:r>
            <a:r>
              <a:rPr lang="en-US" sz="3200" b="1" dirty="0" smtClean="0">
                <a:solidFill>
                  <a:srgbClr val="FFC000"/>
                </a:solidFill>
                <a:latin typeface="robotolight"/>
              </a:rPr>
              <a:t>quarter. </a:t>
            </a:r>
          </a:p>
          <a:p>
            <a:r>
              <a:rPr lang="en-US" sz="3200" b="1" dirty="0" smtClean="0">
                <a:solidFill>
                  <a:srgbClr val="FFC000"/>
                </a:solidFill>
                <a:latin typeface="robotolight"/>
              </a:rPr>
              <a:t>160 </a:t>
            </a:r>
            <a:r>
              <a:rPr lang="en-US" sz="3200" b="1" dirty="0">
                <a:solidFill>
                  <a:srgbClr val="FFC000"/>
                </a:solidFill>
                <a:latin typeface="robotolight"/>
              </a:rPr>
              <a:t>times 4 is </a:t>
            </a:r>
            <a:r>
              <a:rPr lang="en-US" sz="3200" b="1" dirty="0" smtClean="0">
                <a:solidFill>
                  <a:srgbClr val="FFC000"/>
                </a:solidFill>
                <a:latin typeface="robotolight"/>
              </a:rPr>
              <a:t>640.</a:t>
            </a:r>
            <a:endParaRPr lang="en-GB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1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Q5.</a:t>
            </a:r>
            <a:endParaRPr lang="en-GB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1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5715" y="3523483"/>
            <a:ext cx="1298642" cy="66634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348250" y="4189829"/>
            <a:ext cx="6341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robotolight"/>
              </a:rPr>
              <a:t>Quadrilaterals </a:t>
            </a:r>
            <a:r>
              <a:rPr lang="en-US" sz="2400" b="1" dirty="0" smtClean="0">
                <a:solidFill>
                  <a:srgbClr val="FFC000"/>
                </a:solidFill>
                <a:latin typeface="robotolight"/>
              </a:rPr>
              <a:t>Total Interior Angles = 360˚ 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robotolight"/>
              </a:rPr>
              <a:t>360 – 35 – 25 – </a:t>
            </a:r>
            <a:r>
              <a:rPr lang="en-US" sz="2400" b="1" dirty="0">
                <a:solidFill>
                  <a:srgbClr val="FFC000"/>
                </a:solidFill>
                <a:latin typeface="robotolight"/>
              </a:rPr>
              <a:t>15 </a:t>
            </a:r>
            <a:r>
              <a:rPr lang="en-US" sz="2400" b="1" dirty="0" smtClean="0">
                <a:solidFill>
                  <a:srgbClr val="FFC000"/>
                </a:solidFill>
                <a:latin typeface="robotolight"/>
              </a:rPr>
              <a:t>= 285˚ 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robotolight"/>
              </a:rPr>
              <a:t>Angles </a:t>
            </a:r>
            <a:r>
              <a:rPr lang="en-US" sz="2400" b="1" dirty="0">
                <a:solidFill>
                  <a:srgbClr val="FFC000"/>
                </a:solidFill>
                <a:latin typeface="robotolight"/>
              </a:rPr>
              <a:t>in a circle =</a:t>
            </a:r>
            <a:r>
              <a:rPr lang="en-US" sz="2400" b="1" dirty="0" smtClean="0">
                <a:solidFill>
                  <a:srgbClr val="FFC000"/>
                </a:solidFill>
                <a:latin typeface="robotolight"/>
              </a:rPr>
              <a:t> 360˚ so </a:t>
            </a:r>
            <a:r>
              <a:rPr lang="en-US" sz="2400" b="1" dirty="0">
                <a:solidFill>
                  <a:srgbClr val="FFC000"/>
                </a:solidFill>
                <a:latin typeface="robotolight"/>
              </a:rPr>
              <a:t>360 </a:t>
            </a:r>
            <a:r>
              <a:rPr lang="en-US" sz="2400" b="1" dirty="0" smtClean="0">
                <a:solidFill>
                  <a:srgbClr val="FFC000"/>
                </a:solidFill>
                <a:latin typeface="robotolight"/>
              </a:rPr>
              <a:t>– 285 = 75˚</a:t>
            </a:r>
            <a:endParaRPr lang="en-GB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Stewart Gale</cp:lastModifiedBy>
  <cp:revision>7</cp:revision>
  <dcterms:created xsi:type="dcterms:W3CDTF">2020-06-11T04:03:37Z</dcterms:created>
  <dcterms:modified xsi:type="dcterms:W3CDTF">2020-06-14T17:46:25Z</dcterms:modified>
</cp:coreProperties>
</file>