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65" r:id="rId3"/>
    <p:sldId id="275" r:id="rId4"/>
    <p:sldId id="266" r:id="rId5"/>
    <p:sldId id="258" r:id="rId6"/>
    <p:sldId id="268" r:id="rId7"/>
    <p:sldId id="260" r:id="rId8"/>
    <p:sldId id="262" r:id="rId9"/>
    <p:sldId id="270" r:id="rId10"/>
    <p:sldId id="271" r:id="rId11"/>
    <p:sldId id="27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29334-0DDB-433A-A1E9-71C520FB5F59}" v="1" dt="2021-11-23T16:25:07.1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574CABB8-A162-4912-8052-D5655DF58262}"/>
    <pc:docChg chg="modSld">
      <pc:chgData name="Stewart Gale" userId="3647ddd2-6040-41ae-a96d-232c23482af8" providerId="ADAL" clId="{574CABB8-A162-4912-8052-D5655DF58262}" dt="2021-06-02T04:54:49.752" v="9" actId="20577"/>
      <pc:docMkLst>
        <pc:docMk/>
      </pc:docMkLst>
      <pc:sldChg chg="modSp">
        <pc:chgData name="Stewart Gale" userId="3647ddd2-6040-41ae-a96d-232c23482af8" providerId="ADAL" clId="{574CABB8-A162-4912-8052-D5655DF58262}" dt="2021-06-02T04:54:49.752" v="9" actId="20577"/>
        <pc:sldMkLst>
          <pc:docMk/>
          <pc:sldMk cId="2714064774" sldId="260"/>
        </pc:sldMkLst>
        <pc:spChg chg="mod">
          <ac:chgData name="Stewart Gale" userId="3647ddd2-6040-41ae-a96d-232c23482af8" providerId="ADAL" clId="{574CABB8-A162-4912-8052-D5655DF58262}" dt="2021-06-02T04:54:45.984" v="5" actId="20577"/>
          <ac:spMkLst>
            <pc:docMk/>
            <pc:sldMk cId="2714064774" sldId="260"/>
            <ac:spMk id="15" creationId="{00000000-0000-0000-0000-000000000000}"/>
          </ac:spMkLst>
        </pc:spChg>
        <pc:spChg chg="mod">
          <ac:chgData name="Stewart Gale" userId="3647ddd2-6040-41ae-a96d-232c23482af8" providerId="ADAL" clId="{574CABB8-A162-4912-8052-D5655DF58262}" dt="2021-06-02T04:54:49.752" v="9" actId="20577"/>
          <ac:spMkLst>
            <pc:docMk/>
            <pc:sldMk cId="2714064774" sldId="260"/>
            <ac:spMk id="16" creationId="{00000000-0000-0000-0000-000000000000}"/>
          </ac:spMkLst>
        </pc:spChg>
      </pc:sldChg>
    </pc:docChg>
  </pc:docChgLst>
  <pc:docChgLst>
    <pc:chgData name="Stewart Gale" userId="3647ddd2-6040-41ae-a96d-232c23482af8" providerId="ADAL" clId="{21B29334-0DDB-433A-A1E9-71C520FB5F59}"/>
    <pc:docChg chg="modSld">
      <pc:chgData name="Stewart Gale" userId="3647ddd2-6040-41ae-a96d-232c23482af8" providerId="ADAL" clId="{21B29334-0DDB-433A-A1E9-71C520FB5F59}" dt="2021-11-23T16:25:13.369" v="17" actId="1076"/>
      <pc:docMkLst>
        <pc:docMk/>
      </pc:docMkLst>
      <pc:sldChg chg="modSp mod">
        <pc:chgData name="Stewart Gale" userId="3647ddd2-6040-41ae-a96d-232c23482af8" providerId="ADAL" clId="{21B29334-0DDB-433A-A1E9-71C520FB5F59}" dt="2021-11-23T16:25:13.369" v="17" actId="1076"/>
        <pc:sldMkLst>
          <pc:docMk/>
          <pc:sldMk cId="3514456389" sldId="266"/>
        </pc:sldMkLst>
        <pc:spChg chg="mod">
          <ac:chgData name="Stewart Gale" userId="3647ddd2-6040-41ae-a96d-232c23482af8" providerId="ADAL" clId="{21B29334-0DDB-433A-A1E9-71C520FB5F59}" dt="2021-11-23T16:25:13.369" v="17" actId="1076"/>
          <ac:spMkLst>
            <pc:docMk/>
            <pc:sldMk cId="3514456389" sldId="266"/>
            <ac:spMk id="3" creationId="{00000000-0000-0000-0000-000000000000}"/>
          </ac:spMkLst>
        </pc:spChg>
      </pc:sldChg>
      <pc:sldChg chg="modSp mod">
        <pc:chgData name="Stewart Gale" userId="3647ddd2-6040-41ae-a96d-232c23482af8" providerId="ADAL" clId="{21B29334-0DDB-433A-A1E9-71C520FB5F59}" dt="2021-11-23T16:21:15.309" v="6" actId="1076"/>
        <pc:sldMkLst>
          <pc:docMk/>
          <pc:sldMk cId="2727934452" sldId="273"/>
        </pc:sldMkLst>
        <pc:spChg chg="mod">
          <ac:chgData name="Stewart Gale" userId="3647ddd2-6040-41ae-a96d-232c23482af8" providerId="ADAL" clId="{21B29334-0DDB-433A-A1E9-71C520FB5F59}" dt="2021-11-23T16:21:15.309" v="6" actId="1076"/>
          <ac:spMkLst>
            <pc:docMk/>
            <pc:sldMk cId="2727934452" sldId="273"/>
            <ac:spMk id="4" creationId="{00000000-0000-0000-0000-000000000000}"/>
          </ac:spMkLst>
        </pc:spChg>
      </pc:sldChg>
      <pc:sldChg chg="modSp mod">
        <pc:chgData name="Stewart Gale" userId="3647ddd2-6040-41ae-a96d-232c23482af8" providerId="ADAL" clId="{21B29334-0DDB-433A-A1E9-71C520FB5F59}" dt="2021-11-23T16:24:59.977" v="14" actId="14100"/>
        <pc:sldMkLst>
          <pc:docMk/>
          <pc:sldMk cId="2215829348" sldId="275"/>
        </pc:sldMkLst>
        <pc:spChg chg="mod">
          <ac:chgData name="Stewart Gale" userId="3647ddd2-6040-41ae-a96d-232c23482af8" providerId="ADAL" clId="{21B29334-0DDB-433A-A1E9-71C520FB5F59}" dt="2021-11-23T16:24:59.977" v="14" actId="14100"/>
          <ac:spMkLst>
            <pc:docMk/>
            <pc:sldMk cId="2215829348" sldId="275"/>
            <ac:spMk id="2" creationId="{00000000-0000-0000-0000-000000000000}"/>
          </ac:spMkLst>
        </pc:spChg>
        <pc:spChg chg="mod">
          <ac:chgData name="Stewart Gale" userId="3647ddd2-6040-41ae-a96d-232c23482af8" providerId="ADAL" clId="{21B29334-0DDB-433A-A1E9-71C520FB5F59}" dt="2021-11-23T16:24:47.781" v="11" actId="2711"/>
          <ac:spMkLst>
            <pc:docMk/>
            <pc:sldMk cId="2215829348" sldId="275"/>
            <ac:spMk id="5" creationId="{00000000-0000-0000-0000-000000000000}"/>
          </ac:spMkLst>
        </pc:spChg>
        <pc:spChg chg="mod">
          <ac:chgData name="Stewart Gale" userId="3647ddd2-6040-41ae-a96d-232c23482af8" providerId="ADAL" clId="{21B29334-0DDB-433A-A1E9-71C520FB5F59}" dt="2021-11-23T16:24:43.393" v="10" actId="2711"/>
          <ac:spMkLst>
            <pc:docMk/>
            <pc:sldMk cId="2215829348" sldId="275"/>
            <ac:spMk id="6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E99C3-C09C-4262-B3AC-419A61CDF47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46C76-D507-4B0E-82E9-C6A61B739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29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3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1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14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77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9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0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82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63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2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65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A20C-C54C-4924-B1BE-1B3B286AA80D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0CDFE-BFC0-429B-B4FB-7880ABDDD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72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0428" y="1946327"/>
            <a:ext cx="112281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LO: Solving </a:t>
            </a:r>
            <a:r>
              <a:rPr lang="en-US" sz="8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US" sz="80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imultaneous </a:t>
            </a:r>
          </a:p>
          <a:p>
            <a:pPr algn="ctr"/>
            <a:r>
              <a:rPr lang="en-US" sz="8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en-US" sz="80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quations </a:t>
            </a:r>
            <a:r>
              <a:rPr lang="en-US" sz="80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G</a:t>
            </a:r>
            <a:r>
              <a:rPr lang="en-US" sz="8000" b="1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raphically</a:t>
            </a:r>
            <a:r>
              <a:rPr lang="en-US" sz="8000" dirty="0"/>
              <a:t> 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2727934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6999" y="1524000"/>
            <a:ext cx="4828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One</a:t>
            </a:r>
            <a:r>
              <a:rPr lang="en-GB" sz="7200" dirty="0"/>
              <a:t> point of intersection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21" y="833034"/>
            <a:ext cx="5455570" cy="532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457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7271" y="1517073"/>
            <a:ext cx="4828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No</a:t>
            </a:r>
            <a:r>
              <a:rPr lang="en-GB" sz="7200" dirty="0"/>
              <a:t> points </a:t>
            </a:r>
          </a:p>
          <a:p>
            <a:pPr algn="ctr"/>
            <a:r>
              <a:rPr lang="en-GB" sz="7200" dirty="0"/>
              <a:t>of intersection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722" y="857946"/>
            <a:ext cx="5959949" cy="572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103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03271" y="209122"/>
            <a:ext cx="640772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What are solution for </a:t>
            </a:r>
          </a:p>
          <a:p>
            <a:pPr algn="ctr"/>
            <a:r>
              <a:rPr lang="en-GB" sz="8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GB" sz="8800" b="1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88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8800" b="1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8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8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GB" sz="8800" b="1" dirty="0">
                <a:solidFill>
                  <a:srgbClr val="0000FF"/>
                </a:solidFill>
                <a:latin typeface="Arial" panose="020B0604020202020204" pitchFamily="34" charset="0"/>
              </a:rPr>
              <a:t> – 2</a:t>
            </a:r>
          </a:p>
          <a:p>
            <a:pPr algn="ctr"/>
            <a:r>
              <a:rPr lang="en-GB" sz="8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GB" sz="8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8800" dirty="0">
                <a:latin typeface="Arial" panose="020B0604020202020204" pitchFamily="34" charset="0"/>
              </a:rPr>
              <a:t>=</a:t>
            </a:r>
            <a:r>
              <a:rPr lang="en-GB" sz="8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8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8800" b="1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35250" t="17037" r="36232" b="18728"/>
          <a:stretch/>
        </p:blipFill>
        <p:spPr>
          <a:xfrm>
            <a:off x="290945" y="99542"/>
            <a:ext cx="4701295" cy="6618329"/>
          </a:xfrm>
          <a:prstGeom prst="rect">
            <a:avLst/>
          </a:prstGeom>
          <a:ln w="2857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403271" y="3962356"/>
            <a:ext cx="6096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7200" b="1" dirty="0"/>
              <a:t> = -1 </a:t>
            </a:r>
            <a:r>
              <a:rPr lang="en-GB" sz="7200" dirty="0"/>
              <a:t>and </a:t>
            </a:r>
            <a:r>
              <a:rPr lang="en-GB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b="1" dirty="0"/>
              <a:t> = -1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03271" y="5309203"/>
            <a:ext cx="5971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7200" b="1" dirty="0"/>
              <a:t> = 2 </a:t>
            </a:r>
            <a:r>
              <a:rPr lang="en-GB" sz="7200" dirty="0"/>
              <a:t>and </a:t>
            </a:r>
            <a:r>
              <a:rPr lang="en-GB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b="1" dirty="0"/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37881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4161" y="182500"/>
            <a:ext cx="567655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11500" i="1" dirty="0">
                <a:solidFill>
                  <a:srgbClr val="333399"/>
                </a:solidFill>
                <a:latin typeface="Times New Roman" panose="02020603050405020304" pitchFamily="18" charset="0"/>
              </a:rPr>
              <a:t>x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11500" i="1" dirty="0">
                <a:solidFill>
                  <a:srgbClr val="333399"/>
                </a:solidFill>
                <a:latin typeface="Times New Roman" panose="02020603050405020304" pitchFamily="18" charset="0"/>
              </a:rPr>
              <a:t>y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5</a:t>
            </a:r>
            <a:endParaRPr lang="en-GB" sz="11500" i="1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424660" y="2201233"/>
            <a:ext cx="649729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GB" sz="11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115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7280" y="4376651"/>
            <a:ext cx="10202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What </a:t>
            </a:r>
            <a:r>
              <a:rPr lang="en-GB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7200" dirty="0"/>
              <a:t> and </a:t>
            </a:r>
            <a:r>
              <a:rPr lang="en-GB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7200" dirty="0"/>
              <a:t> value works </a:t>
            </a:r>
          </a:p>
          <a:p>
            <a:pPr algn="ctr"/>
            <a:r>
              <a:rPr lang="en-GB" sz="7200" dirty="0"/>
              <a:t>for both equation?</a:t>
            </a:r>
          </a:p>
        </p:txBody>
      </p:sp>
    </p:spTree>
    <p:extLst>
      <p:ext uri="{BB962C8B-B14F-4D97-AF65-F5344CB8AC3E}">
        <p14:creationId xmlns:p14="http://schemas.microsoft.com/office/powerpoint/2010/main" val="364940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7206" y="182500"/>
            <a:ext cx="58432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11500" dirty="0">
                <a:solidFill>
                  <a:srgbClr val="333399"/>
                </a:solidFill>
              </a:rPr>
              <a:t>1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333399"/>
                </a:solidFill>
              </a:rPr>
              <a:t>4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11500" dirty="0">
                <a:solidFill>
                  <a:srgbClr val="333399"/>
                </a:solidFill>
                <a:latin typeface="Arial" panose="020B0604020202020204" pitchFamily="34" charset="0"/>
              </a:rPr>
              <a:t> 5</a:t>
            </a:r>
            <a:endParaRPr lang="en-GB" sz="11500" i="1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50785" y="2201233"/>
            <a:ext cx="764504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2(</a:t>
            </a:r>
            <a:r>
              <a:rPr lang="en-GB" sz="11500" dirty="0">
                <a:solidFill>
                  <a:srgbClr val="FF0000"/>
                </a:solidFill>
              </a:rPr>
              <a:t>1)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FF0000"/>
                </a:solidFill>
              </a:rPr>
              <a:t>4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115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11500" dirty="0">
                <a:solidFill>
                  <a:srgbClr val="FF0000"/>
                </a:solidFill>
                <a:latin typeface="Arial" panose="020B0604020202020204" pitchFamily="34" charset="0"/>
              </a:rPr>
              <a:t> 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7398" y="4478251"/>
            <a:ext cx="95507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= 1 </a:t>
            </a:r>
            <a:r>
              <a:rPr lang="en-GB" sz="8800" dirty="0"/>
              <a:t>and</a:t>
            </a:r>
            <a:r>
              <a:rPr lang="en-GB" sz="11500" dirty="0"/>
              <a:t> </a:t>
            </a:r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500" dirty="0"/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221582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287" y="738986"/>
            <a:ext cx="109894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Rather than </a:t>
            </a:r>
          </a:p>
          <a:p>
            <a:pPr algn="ctr"/>
            <a:r>
              <a:rPr lang="en-GB" sz="8000" dirty="0"/>
              <a:t>trial and improvement </a:t>
            </a:r>
          </a:p>
          <a:p>
            <a:pPr algn="ctr"/>
            <a:r>
              <a:rPr lang="en-GB" sz="8000" dirty="0"/>
              <a:t>can find the answers </a:t>
            </a:r>
          </a:p>
          <a:p>
            <a:pPr algn="ctr"/>
            <a:r>
              <a:rPr lang="en-GB" sz="8000" dirty="0"/>
              <a:t>from potting the graphs? </a:t>
            </a:r>
          </a:p>
        </p:txBody>
      </p:sp>
    </p:spTree>
    <p:extLst>
      <p:ext uri="{BB962C8B-B14F-4D97-AF65-F5344CB8AC3E}">
        <p14:creationId xmlns:p14="http://schemas.microsoft.com/office/powerpoint/2010/main" val="351445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614" t="7165" r="10145" b="2079"/>
          <a:stretch/>
        </p:blipFill>
        <p:spPr>
          <a:xfrm>
            <a:off x="465513" y="1064029"/>
            <a:ext cx="5497484" cy="55806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1231" y="-43967"/>
            <a:ext cx="115216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"/>
            <a:r>
              <a:rPr lang="en-GB" sz="5400" dirty="0"/>
              <a:t>What is an easy way to plot </a:t>
            </a:r>
            <a:r>
              <a:rPr lang="en-GB" sz="6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dirty="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r>
              <a:rPr lang="en-GB" sz="5400" dirty="0"/>
              <a:t>?</a:t>
            </a:r>
          </a:p>
        </p:txBody>
      </p:sp>
      <p:sp>
        <p:nvSpPr>
          <p:cNvPr id="8" name="Line 61"/>
          <p:cNvSpPr>
            <a:spLocks noChangeShapeType="1"/>
          </p:cNvSpPr>
          <p:nvPr/>
        </p:nvSpPr>
        <p:spPr bwMode="auto">
          <a:xfrm flipH="1" flipV="1">
            <a:off x="856491" y="2282654"/>
            <a:ext cx="3941522" cy="3961037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8727" y="1064029"/>
            <a:ext cx="48714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/>
              <a:t>(0, </a:t>
            </a:r>
            <a:r>
              <a:rPr lang="en-GB" sz="16600" dirty="0">
                <a:solidFill>
                  <a:schemeClr val="bg1"/>
                </a:solidFill>
              </a:rPr>
              <a:t>?</a:t>
            </a:r>
            <a:r>
              <a:rPr lang="en-GB" sz="166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0291" y="3710907"/>
            <a:ext cx="48714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/>
              <a:t>(</a:t>
            </a:r>
            <a:r>
              <a:rPr lang="en-GB" sz="16600" dirty="0">
                <a:solidFill>
                  <a:schemeClr val="bg1"/>
                </a:solidFill>
              </a:rPr>
              <a:t>0</a:t>
            </a:r>
            <a:r>
              <a:rPr lang="en-GB" sz="16600" dirty="0"/>
              <a:t>, 0)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88358" y="1019365"/>
            <a:ext cx="126348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dirty="0">
                <a:solidFill>
                  <a:srgbClr val="0000FF"/>
                </a:solidFill>
              </a:rPr>
              <a:t>5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90038" y="3755571"/>
            <a:ext cx="126348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dirty="0">
                <a:solidFill>
                  <a:srgbClr val="0000FF"/>
                </a:solidFill>
              </a:rPr>
              <a:t>5</a:t>
            </a:r>
            <a:endParaRPr lang="en-GB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3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614" t="7165" r="10145" b="2079"/>
          <a:stretch/>
        </p:blipFill>
        <p:spPr>
          <a:xfrm>
            <a:off x="465513" y="1064029"/>
            <a:ext cx="5497484" cy="55806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-4396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"/>
            <a:r>
              <a:rPr lang="en-GB" sz="5400" dirty="0"/>
              <a:t>What is an easy way to plot </a:t>
            </a:r>
            <a:r>
              <a:rPr lang="en-GB" sz="5400" dirty="0">
                <a:solidFill>
                  <a:srgbClr val="FF0000"/>
                </a:solidFill>
              </a:rPr>
              <a:t>2</a:t>
            </a:r>
            <a:r>
              <a:rPr lang="en-GB" sz="6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66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6600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  <a:r>
              <a:rPr lang="en-GB" sz="5400" dirty="0"/>
              <a:t>?</a:t>
            </a:r>
          </a:p>
        </p:txBody>
      </p:sp>
      <p:sp>
        <p:nvSpPr>
          <p:cNvPr id="8" name="Line 61"/>
          <p:cNvSpPr>
            <a:spLocks noChangeShapeType="1"/>
          </p:cNvSpPr>
          <p:nvPr/>
        </p:nvSpPr>
        <p:spPr bwMode="auto">
          <a:xfrm flipH="1" flipV="1">
            <a:off x="914398" y="1586345"/>
            <a:ext cx="2382983" cy="464127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38727" y="1064029"/>
            <a:ext cx="48714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/>
              <a:t>(0, </a:t>
            </a:r>
            <a:r>
              <a:rPr lang="en-GB" sz="16600" dirty="0">
                <a:solidFill>
                  <a:schemeClr val="bg1"/>
                </a:solidFill>
              </a:rPr>
              <a:t>?</a:t>
            </a:r>
            <a:r>
              <a:rPr lang="en-GB" sz="166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0291" y="3710907"/>
            <a:ext cx="48714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dirty="0"/>
              <a:t>(</a:t>
            </a:r>
            <a:r>
              <a:rPr lang="en-GB" sz="16600" dirty="0">
                <a:solidFill>
                  <a:schemeClr val="bg1"/>
                </a:solidFill>
              </a:rPr>
              <a:t>0</a:t>
            </a:r>
            <a:r>
              <a:rPr lang="en-GB" sz="16600" dirty="0"/>
              <a:t>, 0)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88358" y="1064029"/>
            <a:ext cx="126348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dirty="0">
                <a:solidFill>
                  <a:srgbClr val="FF0000"/>
                </a:solidFill>
              </a:rPr>
              <a:t>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49141" y="3710907"/>
            <a:ext cx="126348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dirty="0">
                <a:solidFill>
                  <a:srgbClr val="FF0000"/>
                </a:solidFill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2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782078" y="261085"/>
            <a:ext cx="51608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en-GB" sz="4400" dirty="0">
                <a:latin typeface="Arial" panose="020B0604020202020204" pitchFamily="34" charset="0"/>
              </a:rPr>
              <a:t>The </a:t>
            </a:r>
            <a:r>
              <a:rPr lang="en-GB" sz="4400" b="1" dirty="0">
                <a:latin typeface="Arial" panose="020B0604020202020204" pitchFamily="34" charset="0"/>
              </a:rPr>
              <a:t>solutions</a:t>
            </a:r>
            <a:r>
              <a:rPr lang="en-GB" sz="4400" dirty="0">
                <a:latin typeface="Arial" panose="020B0604020202020204" pitchFamily="34" charset="0"/>
              </a:rPr>
              <a:t> can be found from the </a:t>
            </a:r>
            <a:r>
              <a:rPr lang="en-GB" sz="4400" b="1" dirty="0">
                <a:latin typeface="Arial" panose="020B0604020202020204" pitchFamily="34" charset="0"/>
              </a:rPr>
              <a:t>co-ordinate</a:t>
            </a:r>
            <a:r>
              <a:rPr lang="en-GB" sz="4400" dirty="0">
                <a:latin typeface="Arial" panose="020B0604020202020204" pitchFamily="34" charset="0"/>
              </a:rPr>
              <a:t> </a:t>
            </a:r>
          </a:p>
          <a:p>
            <a:pPr lvl="0" algn="ctr" fontAlgn="b"/>
            <a:r>
              <a:rPr lang="en-GB" sz="4400" dirty="0">
                <a:latin typeface="Arial" panose="020B0604020202020204" pitchFamily="34" charset="0"/>
              </a:rPr>
              <a:t>of intersection.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2614" t="7165" r="10145" b="2079"/>
          <a:stretch/>
        </p:blipFill>
        <p:spPr>
          <a:xfrm>
            <a:off x="501707" y="405938"/>
            <a:ext cx="6021574" cy="6112626"/>
          </a:xfrm>
          <a:prstGeom prst="rect">
            <a:avLst/>
          </a:prstGeom>
        </p:spPr>
      </p:pic>
      <p:sp>
        <p:nvSpPr>
          <p:cNvPr id="13" name="Line 61"/>
          <p:cNvSpPr>
            <a:spLocks noChangeShapeType="1"/>
          </p:cNvSpPr>
          <p:nvPr/>
        </p:nvSpPr>
        <p:spPr bwMode="auto">
          <a:xfrm flipH="1" flipV="1">
            <a:off x="969815" y="872835"/>
            <a:ext cx="2770911" cy="55210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Line 61"/>
          <p:cNvSpPr>
            <a:spLocks noChangeShapeType="1"/>
          </p:cNvSpPr>
          <p:nvPr/>
        </p:nvSpPr>
        <p:spPr bwMode="auto">
          <a:xfrm flipH="1" flipV="1">
            <a:off x="856491" y="1735841"/>
            <a:ext cx="4449800" cy="4415576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8923" y="3200641"/>
            <a:ext cx="30071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/>
              <a:t>(1, 4)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2078" y="4801848"/>
            <a:ext cx="52436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800" dirty="0"/>
              <a:t> </a:t>
            </a:r>
            <a:r>
              <a:rPr lang="en-GB" sz="8800"/>
              <a:t>= 1  </a:t>
            </a:r>
            <a:r>
              <a:rPr lang="en-GB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8800" dirty="0"/>
              <a:t> </a:t>
            </a:r>
            <a:r>
              <a:rPr lang="en-GB" sz="8800"/>
              <a:t>= 4</a:t>
            </a:r>
            <a:endParaRPr lang="en-GB" sz="8800" dirty="0"/>
          </a:p>
        </p:txBody>
      </p:sp>
      <p:sp>
        <p:nvSpPr>
          <p:cNvPr id="17" name="Rectangle 16"/>
          <p:cNvSpPr/>
          <p:nvPr/>
        </p:nvSpPr>
        <p:spPr>
          <a:xfrm>
            <a:off x="3620840" y="3462251"/>
            <a:ext cx="27622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5400" i="1" dirty="0">
                <a:solidFill>
                  <a:srgbClr val="333399"/>
                </a:solidFill>
                <a:latin typeface="Times New Roman" panose="02020603050405020304" pitchFamily="18" charset="0"/>
              </a:rPr>
              <a:t>x</a:t>
            </a:r>
            <a:r>
              <a:rPr lang="en-GB" sz="54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54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54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5400" i="1" dirty="0">
                <a:solidFill>
                  <a:srgbClr val="333399"/>
                </a:solidFill>
                <a:latin typeface="Times New Roman" panose="02020603050405020304" pitchFamily="18" charset="0"/>
              </a:rPr>
              <a:t>y</a:t>
            </a:r>
            <a:r>
              <a:rPr lang="en-GB" sz="5400" dirty="0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  <a:r>
              <a:rPr lang="en-GB" sz="54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5400" dirty="0">
                <a:solidFill>
                  <a:srgbClr val="333399"/>
                </a:solidFill>
                <a:latin typeface="Arial" panose="020B0604020202020204" pitchFamily="34" charset="0"/>
              </a:rPr>
              <a:t> 5</a:t>
            </a:r>
            <a:endParaRPr lang="en-GB" sz="5400" i="1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31950" y="1091407"/>
            <a:ext cx="28200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/>
            <a:r>
              <a:rPr lang="en-GB" sz="48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GB" sz="4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GB" sz="4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r>
              <a:rPr lang="en-GB" sz="4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4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GB" sz="4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sz="4800" dirty="0">
                <a:solidFill>
                  <a:srgbClr val="000000"/>
                </a:solidFill>
                <a:latin typeface="Arial" panose="020B0604020202020204" pitchFamily="34" charset="0"/>
              </a:rPr>
              <a:t>=</a:t>
            </a:r>
            <a:r>
              <a:rPr lang="en-GB" sz="4800" dirty="0">
                <a:solidFill>
                  <a:srgbClr val="FF0000"/>
                </a:solidFill>
                <a:latin typeface="Arial" panose="020B0604020202020204" pitchFamily="34" charset="0"/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71406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1836" y="93622"/>
            <a:ext cx="114092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How many points of intersection </a:t>
            </a:r>
          </a:p>
          <a:p>
            <a:pPr algn="ctr"/>
            <a:r>
              <a:rPr lang="en-GB" sz="6000" dirty="0"/>
              <a:t>can you have with </a:t>
            </a:r>
          </a:p>
          <a:p>
            <a:pPr algn="ctr"/>
            <a:r>
              <a:rPr lang="en-GB" sz="6000" dirty="0"/>
              <a:t>a </a:t>
            </a:r>
            <a:r>
              <a:rPr lang="en-GB" sz="6000" b="1" dirty="0"/>
              <a:t>quadratic graph </a:t>
            </a:r>
            <a:r>
              <a:rPr lang="en-GB" sz="6000" dirty="0"/>
              <a:t>and </a:t>
            </a:r>
          </a:p>
          <a:p>
            <a:pPr algn="ctr"/>
            <a:r>
              <a:rPr lang="en-GB" sz="6000" dirty="0"/>
              <a:t>a </a:t>
            </a:r>
            <a:r>
              <a:rPr lang="en-GB" sz="6000" b="1" dirty="0"/>
              <a:t>linear graph</a:t>
            </a:r>
            <a:r>
              <a:rPr lang="en-GB" sz="6000" dirty="0"/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8456" y="3879274"/>
            <a:ext cx="75437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/>
              <a:t>0, 1 or 2</a:t>
            </a:r>
          </a:p>
        </p:txBody>
      </p:sp>
    </p:spTree>
    <p:extLst>
      <p:ext uri="{BB962C8B-B14F-4D97-AF65-F5344CB8AC3E}">
        <p14:creationId xmlns:p14="http://schemas.microsoft.com/office/powerpoint/2010/main" val="35286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00" y="962890"/>
            <a:ext cx="4935327" cy="5011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76999" y="1524000"/>
            <a:ext cx="4828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/>
              <a:t>Two</a:t>
            </a:r>
            <a:r>
              <a:rPr lang="en-GB" sz="7200" dirty="0"/>
              <a:t> points of intersection</a:t>
            </a:r>
          </a:p>
        </p:txBody>
      </p:sp>
    </p:spTree>
    <p:extLst>
      <p:ext uri="{BB962C8B-B14F-4D97-AF65-F5344CB8AC3E}">
        <p14:creationId xmlns:p14="http://schemas.microsoft.com/office/powerpoint/2010/main" val="390443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200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27</cp:revision>
  <dcterms:created xsi:type="dcterms:W3CDTF">2016-03-24T05:46:31Z</dcterms:created>
  <dcterms:modified xsi:type="dcterms:W3CDTF">2021-11-23T16:25:16Z</dcterms:modified>
</cp:coreProperties>
</file>