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1" r:id="rId2"/>
    <p:sldId id="26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6" r:id="rId12"/>
    <p:sldId id="258" r:id="rId13"/>
    <p:sldId id="265" r:id="rId14"/>
    <p:sldId id="266" r:id="rId15"/>
    <p:sldId id="278" r:id="rId16"/>
    <p:sldId id="257" r:id="rId17"/>
    <p:sldId id="279" r:id="rId18"/>
    <p:sldId id="268" r:id="rId19"/>
    <p:sldId id="269" r:id="rId20"/>
    <p:sldId id="280" r:id="rId21"/>
    <p:sldId id="25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C9D86C-617E-4CBF-BCDD-1471F946FF47}" v="11" dt="2022-09-29T10:16:51.4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EAC9D86C-617E-4CBF-BCDD-1471F946FF47}"/>
    <pc:docChg chg="custSel addSld modSld sldOrd">
      <pc:chgData name="Stewart Gale" userId="3647ddd2-6040-41ae-a96d-232c23482af8" providerId="ADAL" clId="{EAC9D86C-617E-4CBF-BCDD-1471F946FF47}" dt="2024-05-27T10:48:57.747" v="28" actId="1076"/>
      <pc:docMkLst>
        <pc:docMk/>
      </pc:docMkLst>
      <pc:sldChg chg="delSp modSp mod">
        <pc:chgData name="Stewart Gale" userId="3647ddd2-6040-41ae-a96d-232c23482af8" providerId="ADAL" clId="{EAC9D86C-617E-4CBF-BCDD-1471F946FF47}" dt="2022-09-29T10:16:54.499" v="16" actId="1076"/>
        <pc:sldMkLst>
          <pc:docMk/>
          <pc:sldMk cId="3421539382" sldId="267"/>
        </pc:sldMkLst>
        <pc:spChg chg="del">
          <ac:chgData name="Stewart Gale" userId="3647ddd2-6040-41ae-a96d-232c23482af8" providerId="ADAL" clId="{EAC9D86C-617E-4CBF-BCDD-1471F946FF47}" dt="2022-09-29T10:16:36.186" v="11" actId="21"/>
          <ac:spMkLst>
            <pc:docMk/>
            <pc:sldMk cId="3421539382" sldId="267"/>
            <ac:spMk id="4" creationId="{00000000-0000-0000-0000-000000000000}"/>
          </ac:spMkLst>
        </pc:spChg>
        <pc:spChg chg="mod">
          <ac:chgData name="Stewart Gale" userId="3647ddd2-6040-41ae-a96d-232c23482af8" providerId="ADAL" clId="{EAC9D86C-617E-4CBF-BCDD-1471F946FF47}" dt="2022-09-29T10:16:51.457" v="15" actId="1076"/>
          <ac:spMkLst>
            <pc:docMk/>
            <pc:sldMk cId="3421539382" sldId="267"/>
            <ac:spMk id="12" creationId="{00000000-0000-0000-0000-000000000000}"/>
          </ac:spMkLst>
        </pc:spChg>
        <pc:spChg chg="mod">
          <ac:chgData name="Stewart Gale" userId="3647ddd2-6040-41ae-a96d-232c23482af8" providerId="ADAL" clId="{EAC9D86C-617E-4CBF-BCDD-1471F946FF47}" dt="2022-09-29T10:16:51.457" v="15" actId="1076"/>
          <ac:spMkLst>
            <pc:docMk/>
            <pc:sldMk cId="3421539382" sldId="267"/>
            <ac:spMk id="15" creationId="{00000000-0000-0000-0000-000000000000}"/>
          </ac:spMkLst>
        </pc:spChg>
        <pc:spChg chg="mod">
          <ac:chgData name="Stewart Gale" userId="3647ddd2-6040-41ae-a96d-232c23482af8" providerId="ADAL" clId="{EAC9D86C-617E-4CBF-BCDD-1471F946FF47}" dt="2022-09-29T10:16:51.457" v="15" actId="1076"/>
          <ac:spMkLst>
            <pc:docMk/>
            <pc:sldMk cId="3421539382" sldId="267"/>
            <ac:spMk id="16" creationId="{00000000-0000-0000-0000-000000000000}"/>
          </ac:spMkLst>
        </pc:spChg>
        <pc:spChg chg="mod">
          <ac:chgData name="Stewart Gale" userId="3647ddd2-6040-41ae-a96d-232c23482af8" providerId="ADAL" clId="{EAC9D86C-617E-4CBF-BCDD-1471F946FF47}" dt="2022-09-29T10:16:51.457" v="15" actId="1076"/>
          <ac:spMkLst>
            <pc:docMk/>
            <pc:sldMk cId="3421539382" sldId="267"/>
            <ac:spMk id="19" creationId="{00000000-0000-0000-0000-000000000000}"/>
          </ac:spMkLst>
        </pc:spChg>
        <pc:spChg chg="mod">
          <ac:chgData name="Stewart Gale" userId="3647ddd2-6040-41ae-a96d-232c23482af8" providerId="ADAL" clId="{EAC9D86C-617E-4CBF-BCDD-1471F946FF47}" dt="2022-09-29T10:16:51.457" v="15" actId="1076"/>
          <ac:spMkLst>
            <pc:docMk/>
            <pc:sldMk cId="3421539382" sldId="267"/>
            <ac:spMk id="20" creationId="{00000000-0000-0000-0000-000000000000}"/>
          </ac:spMkLst>
        </pc:spChg>
        <pc:spChg chg="mod">
          <ac:chgData name="Stewart Gale" userId="3647ddd2-6040-41ae-a96d-232c23482af8" providerId="ADAL" clId="{EAC9D86C-617E-4CBF-BCDD-1471F946FF47}" dt="2022-09-29T10:16:54.499" v="16" actId="1076"/>
          <ac:spMkLst>
            <pc:docMk/>
            <pc:sldMk cId="3421539382" sldId="267"/>
            <ac:spMk id="25" creationId="{00000000-0000-0000-0000-000000000000}"/>
          </ac:spMkLst>
        </pc:spChg>
        <pc:grpChg chg="mod">
          <ac:chgData name="Stewart Gale" userId="3647ddd2-6040-41ae-a96d-232c23482af8" providerId="ADAL" clId="{EAC9D86C-617E-4CBF-BCDD-1471F946FF47}" dt="2022-09-29T10:16:51.457" v="15" actId="1076"/>
          <ac:grpSpMkLst>
            <pc:docMk/>
            <pc:sldMk cId="3421539382" sldId="267"/>
            <ac:grpSpMk id="11" creationId="{00000000-0000-0000-0000-000000000000}"/>
          </ac:grpSpMkLst>
        </pc:grpChg>
      </pc:sldChg>
      <pc:sldChg chg="modSp modAnim">
        <pc:chgData name="Stewart Gale" userId="3647ddd2-6040-41ae-a96d-232c23482af8" providerId="ADAL" clId="{EAC9D86C-617E-4CBF-BCDD-1471F946FF47}" dt="2021-03-04T06:06:22.930" v="2"/>
        <pc:sldMkLst>
          <pc:docMk/>
          <pc:sldMk cId="1664657737" sldId="279"/>
        </pc:sldMkLst>
        <pc:spChg chg="mod">
          <ac:chgData name="Stewart Gale" userId="3647ddd2-6040-41ae-a96d-232c23482af8" providerId="ADAL" clId="{EAC9D86C-617E-4CBF-BCDD-1471F946FF47}" dt="2021-03-04T06:06:22.020" v="1" actId="1076"/>
          <ac:spMkLst>
            <pc:docMk/>
            <pc:sldMk cId="1664657737" sldId="279"/>
            <ac:spMk id="13" creationId="{B0CFFE4C-57C4-4692-BB82-F0DB5FC8091B}"/>
          </ac:spMkLst>
        </pc:spChg>
      </pc:sldChg>
      <pc:sldChg chg="modSp modAnim">
        <pc:chgData name="Stewart Gale" userId="3647ddd2-6040-41ae-a96d-232c23482af8" providerId="ADAL" clId="{EAC9D86C-617E-4CBF-BCDD-1471F946FF47}" dt="2021-03-04T06:06:50.309" v="6"/>
        <pc:sldMkLst>
          <pc:docMk/>
          <pc:sldMk cId="2461979973" sldId="280"/>
        </pc:sldMkLst>
        <pc:spChg chg="mod">
          <ac:chgData name="Stewart Gale" userId="3647ddd2-6040-41ae-a96d-232c23482af8" providerId="ADAL" clId="{EAC9D86C-617E-4CBF-BCDD-1471F946FF47}" dt="2021-03-04T06:06:42.754" v="4" actId="1076"/>
          <ac:spMkLst>
            <pc:docMk/>
            <pc:sldMk cId="2461979973" sldId="280"/>
            <ac:spMk id="3" creationId="{AFB53D11-34F7-4DCB-A66B-6024D2242ABA}"/>
          </ac:spMkLst>
        </pc:spChg>
        <pc:spChg chg="mod">
          <ac:chgData name="Stewart Gale" userId="3647ddd2-6040-41ae-a96d-232c23482af8" providerId="ADAL" clId="{EAC9D86C-617E-4CBF-BCDD-1471F946FF47}" dt="2021-03-04T06:06:42.754" v="4" actId="1076"/>
          <ac:spMkLst>
            <pc:docMk/>
            <pc:sldMk cId="2461979973" sldId="280"/>
            <ac:spMk id="7" creationId="{67E6F625-BD65-4F56-BED4-2950157073D0}"/>
          </ac:spMkLst>
        </pc:spChg>
        <pc:spChg chg="mod">
          <ac:chgData name="Stewart Gale" userId="3647ddd2-6040-41ae-a96d-232c23482af8" providerId="ADAL" clId="{EAC9D86C-617E-4CBF-BCDD-1471F946FF47}" dt="2021-03-04T06:06:42.754" v="4" actId="1076"/>
          <ac:spMkLst>
            <pc:docMk/>
            <pc:sldMk cId="2461979973" sldId="280"/>
            <ac:spMk id="13" creationId="{B0CFFE4C-57C4-4692-BB82-F0DB5FC8091B}"/>
          </ac:spMkLst>
        </pc:spChg>
      </pc:sldChg>
      <pc:sldChg chg="addSp delSp modSp new mod ord">
        <pc:chgData name="Stewart Gale" userId="3647ddd2-6040-41ae-a96d-232c23482af8" providerId="ADAL" clId="{EAC9D86C-617E-4CBF-BCDD-1471F946FF47}" dt="2024-05-27T10:48:57.747" v="28" actId="1076"/>
        <pc:sldMkLst>
          <pc:docMk/>
          <pc:sldMk cId="2576125607" sldId="281"/>
        </pc:sldMkLst>
        <pc:spChg chg="del">
          <ac:chgData name="Stewart Gale" userId="3647ddd2-6040-41ae-a96d-232c23482af8" providerId="ADAL" clId="{EAC9D86C-617E-4CBF-BCDD-1471F946FF47}" dt="2022-09-29T10:16:32.366" v="10" actId="478"/>
          <ac:spMkLst>
            <pc:docMk/>
            <pc:sldMk cId="2576125607" sldId="281"/>
            <ac:spMk id="2" creationId="{08734723-463E-A95C-6DB3-F32A49718B67}"/>
          </ac:spMkLst>
        </pc:spChg>
        <pc:spChg chg="del">
          <ac:chgData name="Stewart Gale" userId="3647ddd2-6040-41ae-a96d-232c23482af8" providerId="ADAL" clId="{EAC9D86C-617E-4CBF-BCDD-1471F946FF47}" dt="2022-09-29T10:16:32.366" v="10" actId="478"/>
          <ac:spMkLst>
            <pc:docMk/>
            <pc:sldMk cId="2576125607" sldId="281"/>
            <ac:spMk id="3" creationId="{3A283F16-7E14-1534-099B-9F77D2829B65}"/>
          </ac:spMkLst>
        </pc:spChg>
        <pc:spChg chg="add mod">
          <ac:chgData name="Stewart Gale" userId="3647ddd2-6040-41ae-a96d-232c23482af8" providerId="ADAL" clId="{EAC9D86C-617E-4CBF-BCDD-1471F946FF47}" dt="2024-05-27T10:48:57.747" v="28" actId="1076"/>
          <ac:spMkLst>
            <pc:docMk/>
            <pc:sldMk cId="2576125607" sldId="281"/>
            <ac:spMk id="4" creationId="{9FEC7722-CE93-D583-0E5C-1B17B4646D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84CE9-7BD1-4B27-9868-32484EE4BF77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84457-5A33-47DD-BA48-8FD5314D2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3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34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4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43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96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4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08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98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8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33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2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3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E6C4-4CD2-42F9-BE49-5CFE8BB0D2F8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19D2-36D4-4F4F-8C9E-08AA39D8B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68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31.png"/><Relationship Id="rId4" Type="http://schemas.openxmlformats.org/officeDocument/2006/relationships/image" Target="../media/image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EC7722-CE93-D583-0E5C-1B17B4646DCE}"/>
              </a:ext>
            </a:extLst>
          </p:cNvPr>
          <p:cNvSpPr/>
          <p:nvPr/>
        </p:nvSpPr>
        <p:spPr>
          <a:xfrm>
            <a:off x="1292984" y="1309631"/>
            <a:ext cx="925285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LO: </a:t>
            </a:r>
            <a:r>
              <a:rPr lang="en-GB" sz="11500" b="1" u="sng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sz="115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 </a:t>
            </a:r>
          </a:p>
          <a:p>
            <a:pPr algn="ctr"/>
            <a:r>
              <a:rPr lang="en-GB" sz="115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 a Sector</a:t>
            </a:r>
            <a:r>
              <a:rPr lang="en-GB" sz="1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612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" y="293717"/>
            <a:ext cx="1132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fraction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6555971" y="2158689"/>
                <a:ext cx="2770909" cy="2775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971" y="2158689"/>
                <a:ext cx="2770909" cy="27754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974" y="1566660"/>
            <a:ext cx="1390008" cy="42980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DB443C1-D00D-4FDB-AF93-489C4C0A26DD}"/>
              </a:ext>
            </a:extLst>
          </p:cNvPr>
          <p:cNvSpPr txBox="1"/>
          <p:nvPr/>
        </p:nvSpPr>
        <p:spPr>
          <a:xfrm>
            <a:off x="3179677" y="3377132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11°</a:t>
            </a:r>
          </a:p>
        </p:txBody>
      </p:sp>
    </p:spTree>
    <p:extLst>
      <p:ext uri="{BB962C8B-B14F-4D97-AF65-F5344CB8AC3E}">
        <p14:creationId xmlns:p14="http://schemas.microsoft.com/office/powerpoint/2010/main" val="281083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rrowheads="1"/>
          </p:cNvSpPr>
          <p:nvPr/>
        </p:nvSpPr>
        <p:spPr bwMode="auto">
          <a:xfrm rot="19788692">
            <a:off x="1574369" y="1046576"/>
            <a:ext cx="3397388" cy="35467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205278" y="4719872"/>
            <a:ext cx="4484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dirty="0">
                <a:cs typeface="Times New Roman" pitchFamily="18" charset="0"/>
              </a:rPr>
              <a:t>Full Circle</a:t>
            </a:r>
            <a:endParaRPr lang="en-GB" sz="7200" dirty="0"/>
          </a:p>
        </p:txBody>
      </p:sp>
      <p:sp>
        <p:nvSpPr>
          <p:cNvPr id="18" name="Rectangle 17"/>
          <p:cNvSpPr/>
          <p:nvPr/>
        </p:nvSpPr>
        <p:spPr>
          <a:xfrm>
            <a:off x="9222686" y="1984281"/>
            <a:ext cx="1816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b="1" dirty="0">
                <a:ea typeface="Segoe UI Symbol" panose="020B0502040204020203" pitchFamily="34" charset="0"/>
                <a:cs typeface="Times New Roman" pitchFamily="18" charset="0"/>
              </a:rPr>
              <a:t>π</a:t>
            </a:r>
            <a:r>
              <a:rPr lang="en-GB" sz="9600" b="1" dirty="0">
                <a:ea typeface="Segoe UI Symbol" panose="020B0502040204020203" pitchFamily="34" charset="0"/>
                <a:cs typeface="Times New Roman" pitchFamily="18" charset="0"/>
              </a:rPr>
              <a:t>r</a:t>
            </a:r>
            <a:r>
              <a:rPr lang="en-GB" sz="9600" b="1" baseline="30000" dirty="0">
                <a:ea typeface="Segoe UI Symbol" panose="020B0502040204020203" pitchFamily="34" charset="0"/>
                <a:cs typeface="Times New Roman" pitchFamily="18" charset="0"/>
              </a:rPr>
              <a:t>2</a:t>
            </a:r>
            <a:endParaRPr lang="en-GB" sz="9600" b="1" baseline="30000" dirty="0">
              <a:ea typeface="Segoe UI Symbol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7271" y="2045836"/>
            <a:ext cx="3396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Area = </a:t>
            </a:r>
          </a:p>
        </p:txBody>
      </p:sp>
    </p:spTree>
    <p:extLst>
      <p:ext uri="{BB962C8B-B14F-4D97-AF65-F5344CB8AC3E}">
        <p14:creationId xmlns:p14="http://schemas.microsoft.com/office/powerpoint/2010/main" val="24878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e 24"/>
          <p:cNvSpPr/>
          <p:nvPr/>
        </p:nvSpPr>
        <p:spPr>
          <a:xfrm>
            <a:off x="7566313" y="1345718"/>
            <a:ext cx="3451538" cy="3593206"/>
          </a:xfrm>
          <a:prstGeom prst="pie">
            <a:avLst>
              <a:gd name="adj1" fmla="val 10776194"/>
              <a:gd name="adj2" fmla="val 2158657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8954682" y="2715419"/>
            <a:ext cx="8306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10066"/>
                </a:solidFill>
              </a:rPr>
              <a:t>180</a:t>
            </a:r>
            <a:r>
              <a:rPr lang="en-US" sz="2400" dirty="0">
                <a:solidFill>
                  <a:srgbClr val="010066"/>
                </a:solidFill>
                <a:cs typeface="Arial" charset="0"/>
              </a:rPr>
              <a:t>°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731027" y="2965690"/>
            <a:ext cx="2557669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8692953" y="3910714"/>
                <a:ext cx="2965647" cy="22191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GB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en-GB" sz="9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l-GR" sz="9600" b="1" i="1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GB" sz="9600" b="1" i="1" dirty="0">
                    <a:latin typeface="Times New Roman" pitchFamily="18" charset="0"/>
                    <a:cs typeface="Times New Roman" pitchFamily="18" charset="0"/>
                  </a:rPr>
                  <a:t> r</a:t>
                </a:r>
                <a:r>
                  <a:rPr lang="en-GB" sz="9600" b="1" i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GB" sz="9600" b="1" baseline="300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953" y="3910714"/>
                <a:ext cx="2965647" cy="2219197"/>
              </a:xfrm>
              <a:prstGeom prst="rect">
                <a:avLst/>
              </a:prstGeom>
              <a:blipFill>
                <a:blip r:embed="rId2"/>
                <a:stretch>
                  <a:fillRect t="-275" r="-9035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>
            <a:spLocks noChangeArrowheads="1"/>
          </p:cNvSpPr>
          <p:nvPr/>
        </p:nvSpPr>
        <p:spPr bwMode="auto">
          <a:xfrm rot="19788692">
            <a:off x="872706" y="1117334"/>
            <a:ext cx="3397388" cy="35467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37195" y="2044153"/>
            <a:ext cx="1816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>
                <a:ea typeface="Segoe UI Symbol" panose="020B0502040204020203" pitchFamily="34" charset="0"/>
                <a:cs typeface="Times New Roman" pitchFamily="18" charset="0"/>
              </a:rPr>
              <a:t>π</a:t>
            </a:r>
            <a:r>
              <a:rPr lang="en-GB" sz="9600" dirty="0">
                <a:ea typeface="Segoe UI Symbol" panose="020B0502040204020203" pitchFamily="34" charset="0"/>
                <a:cs typeface="Times New Roman" pitchFamily="18" charset="0"/>
              </a:rPr>
              <a:t>r</a:t>
            </a:r>
            <a:r>
              <a:rPr lang="en-GB" sz="9600" baseline="30000" dirty="0">
                <a:ea typeface="Segoe UI Symbol" panose="020B0502040204020203" pitchFamily="34" charset="0"/>
                <a:cs typeface="Times New Roman" pitchFamily="18" charset="0"/>
              </a:rPr>
              <a:t>2</a:t>
            </a:r>
            <a:endParaRPr lang="en-GB" sz="9600" baseline="30000" dirty="0">
              <a:ea typeface="Segoe UI Symbol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19056" y="4348165"/>
            <a:ext cx="3396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Area = </a:t>
            </a:r>
          </a:p>
        </p:txBody>
      </p:sp>
    </p:spTree>
    <p:extLst>
      <p:ext uri="{BB962C8B-B14F-4D97-AF65-F5344CB8AC3E}">
        <p14:creationId xmlns:p14="http://schemas.microsoft.com/office/powerpoint/2010/main" val="38268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/>
          <p:nvPr/>
        </p:nvCxnSpPr>
        <p:spPr>
          <a:xfrm>
            <a:off x="4731027" y="2965690"/>
            <a:ext cx="324678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e 1"/>
          <p:cNvSpPr/>
          <p:nvPr/>
        </p:nvSpPr>
        <p:spPr>
          <a:xfrm rot="5400000">
            <a:off x="6591219" y="1751051"/>
            <a:ext cx="3451538" cy="3593206"/>
          </a:xfrm>
          <a:prstGeom prst="pie">
            <a:avLst>
              <a:gd name="adj1" fmla="val 10750539"/>
              <a:gd name="adj2" fmla="val 1620000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 Box 88"/>
          <p:cNvSpPr txBox="1">
            <a:spLocks noChangeArrowheads="1"/>
          </p:cNvSpPr>
          <p:nvPr/>
        </p:nvSpPr>
        <p:spPr bwMode="auto">
          <a:xfrm>
            <a:off x="8342746" y="3090070"/>
            <a:ext cx="6460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10066"/>
                </a:solidFill>
              </a:rPr>
              <a:t>90</a:t>
            </a:r>
            <a:r>
              <a:rPr lang="en-US" sz="2400" dirty="0">
                <a:solidFill>
                  <a:srgbClr val="010066"/>
                </a:solidFill>
                <a:cs typeface="Arial" charset="0"/>
              </a:rPr>
              <a:t>°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 rot="19788692">
            <a:off x="872706" y="1117334"/>
            <a:ext cx="3397388" cy="35467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837195" y="2044153"/>
            <a:ext cx="1816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>
                <a:ea typeface="Segoe UI Symbol" panose="020B0502040204020203" pitchFamily="34" charset="0"/>
                <a:cs typeface="Times New Roman" pitchFamily="18" charset="0"/>
              </a:rPr>
              <a:t>π</a:t>
            </a:r>
            <a:r>
              <a:rPr lang="en-GB" sz="9600" dirty="0">
                <a:ea typeface="Segoe UI Symbol" panose="020B0502040204020203" pitchFamily="34" charset="0"/>
                <a:cs typeface="Times New Roman" pitchFamily="18" charset="0"/>
              </a:rPr>
              <a:t>r</a:t>
            </a:r>
            <a:r>
              <a:rPr lang="en-GB" sz="9600" baseline="30000" dirty="0">
                <a:ea typeface="Segoe UI Symbol" panose="020B0502040204020203" pitchFamily="34" charset="0"/>
                <a:cs typeface="Times New Roman" pitchFamily="18" charset="0"/>
              </a:rPr>
              <a:t>2</a:t>
            </a:r>
            <a:endParaRPr lang="en-GB" sz="9600" baseline="30000" dirty="0">
              <a:ea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736881" y="3915070"/>
                <a:ext cx="2965647" cy="22191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GB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  <m:r>
                      <a:rPr lang="en-GB" sz="9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l-GR" sz="9600" b="1" i="1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GB" sz="9600" b="1" i="1" dirty="0">
                    <a:latin typeface="Times New Roman" pitchFamily="18" charset="0"/>
                    <a:cs typeface="Times New Roman" pitchFamily="18" charset="0"/>
                  </a:rPr>
                  <a:t> r</a:t>
                </a:r>
                <a:r>
                  <a:rPr lang="en-GB" sz="9600" b="1" i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GB" sz="9600" b="1" baseline="30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6881" y="3915070"/>
                <a:ext cx="2965647" cy="2219197"/>
              </a:xfrm>
              <a:prstGeom prst="rect">
                <a:avLst/>
              </a:prstGeom>
              <a:blipFill>
                <a:blip r:embed="rId2"/>
                <a:stretch>
                  <a:fillRect t="-275" r="-9035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592439" y="4301393"/>
            <a:ext cx="3396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Area = </a:t>
            </a:r>
          </a:p>
        </p:txBody>
      </p:sp>
    </p:spTree>
    <p:extLst>
      <p:ext uri="{BB962C8B-B14F-4D97-AF65-F5344CB8AC3E}">
        <p14:creationId xmlns:p14="http://schemas.microsoft.com/office/powerpoint/2010/main" val="63261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/>
          <p:nvPr/>
        </p:nvCxnSpPr>
        <p:spPr>
          <a:xfrm>
            <a:off x="4731027" y="2965690"/>
            <a:ext cx="324678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452" y="1463496"/>
            <a:ext cx="2565460" cy="2174897"/>
          </a:xfrm>
          <a:prstGeom prst="rect">
            <a:avLst/>
          </a:prstGeom>
        </p:spPr>
      </p:pic>
      <p:sp>
        <p:nvSpPr>
          <p:cNvPr id="13" name="Oval 12"/>
          <p:cNvSpPr>
            <a:spLocks noChangeArrowheads="1"/>
          </p:cNvSpPr>
          <p:nvPr/>
        </p:nvSpPr>
        <p:spPr bwMode="auto">
          <a:xfrm rot="19788692">
            <a:off x="872706" y="1117334"/>
            <a:ext cx="3397388" cy="35467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37195" y="2044153"/>
            <a:ext cx="1816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>
                <a:ea typeface="Segoe UI Symbol" panose="020B0502040204020203" pitchFamily="34" charset="0"/>
                <a:cs typeface="Times New Roman" pitchFamily="18" charset="0"/>
              </a:rPr>
              <a:t>π</a:t>
            </a:r>
            <a:r>
              <a:rPr lang="en-GB" sz="9600" dirty="0">
                <a:ea typeface="Segoe UI Symbol" panose="020B0502040204020203" pitchFamily="34" charset="0"/>
                <a:cs typeface="Times New Roman" pitchFamily="18" charset="0"/>
              </a:rPr>
              <a:t>r</a:t>
            </a:r>
            <a:r>
              <a:rPr lang="en-GB" sz="9600" baseline="30000" dirty="0">
                <a:ea typeface="Segoe UI Symbol" panose="020B0502040204020203" pitchFamily="34" charset="0"/>
                <a:cs typeface="Times New Roman" pitchFamily="18" charset="0"/>
              </a:rPr>
              <a:t>2</a:t>
            </a:r>
            <a:endParaRPr lang="en-GB" sz="9600" baseline="30000" dirty="0">
              <a:ea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490859" y="3735460"/>
                <a:ext cx="2950027" cy="2226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GB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  <m:r>
                      <a:rPr lang="en-GB" sz="9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l-GR" sz="9600" b="1" i="1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GB" sz="9600" b="1" i="1" dirty="0">
                    <a:latin typeface="Times New Roman" pitchFamily="18" charset="0"/>
                    <a:cs typeface="Times New Roman" pitchFamily="18" charset="0"/>
                  </a:rPr>
                  <a:t> r</a:t>
                </a:r>
                <a:r>
                  <a:rPr lang="en-GB" sz="9600" b="1" i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GB" sz="9600" b="1" baseline="30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59" y="3735460"/>
                <a:ext cx="2950027" cy="2226250"/>
              </a:xfrm>
              <a:prstGeom prst="rect">
                <a:avLst/>
              </a:prstGeom>
              <a:blipFill>
                <a:blip r:embed="rId3"/>
                <a:stretch>
                  <a:fillRect t="-274" r="-9504" b="-150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14257" y="4064445"/>
            <a:ext cx="3396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Area = </a:t>
            </a:r>
          </a:p>
        </p:txBody>
      </p:sp>
    </p:spTree>
    <p:extLst>
      <p:ext uri="{BB962C8B-B14F-4D97-AF65-F5344CB8AC3E}">
        <p14:creationId xmlns:p14="http://schemas.microsoft.com/office/powerpoint/2010/main" val="28145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/>
          <p:nvPr/>
        </p:nvCxnSpPr>
        <p:spPr>
          <a:xfrm>
            <a:off x="4731027" y="2965690"/>
            <a:ext cx="324678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rrowheads="1"/>
          </p:cNvSpPr>
          <p:nvPr/>
        </p:nvSpPr>
        <p:spPr bwMode="auto">
          <a:xfrm rot="19788692">
            <a:off x="872706" y="1117334"/>
            <a:ext cx="3397388" cy="35467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37195" y="2044153"/>
            <a:ext cx="1816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>
                <a:ea typeface="Segoe UI Symbol" panose="020B0502040204020203" pitchFamily="34" charset="0"/>
                <a:cs typeface="Times New Roman" pitchFamily="18" charset="0"/>
              </a:rPr>
              <a:t>π</a:t>
            </a:r>
            <a:r>
              <a:rPr lang="en-GB" sz="9600" dirty="0">
                <a:ea typeface="Segoe UI Symbol" panose="020B0502040204020203" pitchFamily="34" charset="0"/>
                <a:cs typeface="Times New Roman" pitchFamily="18" charset="0"/>
              </a:rPr>
              <a:t>r</a:t>
            </a:r>
            <a:r>
              <a:rPr lang="en-GB" sz="9600" baseline="30000" dirty="0">
                <a:ea typeface="Segoe UI Symbol" panose="020B0502040204020203" pitchFamily="34" charset="0"/>
                <a:cs typeface="Times New Roman" pitchFamily="18" charset="0"/>
              </a:rPr>
              <a:t>2</a:t>
            </a:r>
            <a:endParaRPr lang="en-GB" sz="9600" baseline="30000" dirty="0">
              <a:ea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870371" y="3789888"/>
                <a:ext cx="3984171" cy="2226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GB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𝟏𝟏</m:t>
                        </m:r>
                      </m:num>
                      <m:den>
                        <m:r>
                          <a:rPr lang="en-GB" sz="96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𝟑𝟔𝟎</m:t>
                        </m:r>
                      </m:den>
                    </m:f>
                    <m:r>
                      <a:rPr lang="en-GB" sz="9600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l-GR" sz="9600" b="1" i="1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GB" sz="9600" b="1" i="1" dirty="0">
                    <a:latin typeface="Times New Roman" pitchFamily="18" charset="0"/>
                    <a:cs typeface="Times New Roman" pitchFamily="18" charset="0"/>
                  </a:rPr>
                  <a:t> r</a:t>
                </a:r>
                <a:r>
                  <a:rPr lang="en-GB" sz="9600" b="1" i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GB" sz="9600" b="1" baseline="30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371" y="3789888"/>
                <a:ext cx="3984171" cy="2226250"/>
              </a:xfrm>
              <a:prstGeom prst="rect">
                <a:avLst/>
              </a:prstGeom>
              <a:blipFill>
                <a:blip r:embed="rId2"/>
                <a:stretch>
                  <a:fillRect t="-274" r="-7951" b="-150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20985" y="4167859"/>
            <a:ext cx="3396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Area =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009" y="1338607"/>
            <a:ext cx="2566638" cy="2176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90859" y="2828983"/>
            <a:ext cx="69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11˚</a:t>
            </a:r>
          </a:p>
        </p:txBody>
      </p:sp>
    </p:spTree>
    <p:extLst>
      <p:ext uri="{BB962C8B-B14F-4D97-AF65-F5344CB8AC3E}">
        <p14:creationId xmlns:p14="http://schemas.microsoft.com/office/powerpoint/2010/main" val="16720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663199" y="999426"/>
            <a:ext cx="4511333" cy="4153563"/>
            <a:chOff x="0" y="193"/>
            <a:chExt cx="1878" cy="1878"/>
          </a:xfrm>
        </p:grpSpPr>
        <p:sp>
          <p:nvSpPr>
            <p:cNvPr id="6" name="PubPieSlice"/>
            <p:cNvSpPr>
              <a:spLocks noEditPoints="1" noChangeArrowheads="1"/>
            </p:cNvSpPr>
            <p:nvPr/>
          </p:nvSpPr>
          <p:spPr bwMode="auto">
            <a:xfrm>
              <a:off x="0" y="193"/>
              <a:ext cx="1877" cy="1877"/>
            </a:xfrm>
            <a:custGeom>
              <a:avLst/>
              <a:gdLst>
                <a:gd name="T0" fmla="*/ 121 w 21600"/>
                <a:gd name="T1" fmla="*/ 10 h 21600"/>
                <a:gd name="T2" fmla="*/ 82 w 21600"/>
                <a:gd name="T3" fmla="*/ 82 h 21600"/>
                <a:gd name="T4" fmla="*/ 41 w 21600"/>
                <a:gd name="T5" fmla="*/ 11 h 21600"/>
                <a:gd name="T6" fmla="*/ 0 60000 65536"/>
                <a:gd name="T7" fmla="*/ 0 60000 65536"/>
                <a:gd name="T8" fmla="*/ 0 60000 65536"/>
                <a:gd name="T9" fmla="*/ 3165 w 21600"/>
                <a:gd name="T10" fmla="*/ 3165 h 21600"/>
                <a:gd name="T11" fmla="*/ 18435 w 21600"/>
                <a:gd name="T12" fmla="*/ 18435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6049" y="1361"/>
                  </a:moveTo>
                  <a:cubicBezTo>
                    <a:pt x="14444" y="468"/>
                    <a:pt x="12637" y="0"/>
                    <a:pt x="10800" y="0"/>
                  </a:cubicBezTo>
                  <a:cubicBezTo>
                    <a:pt x="8917" y="-1"/>
                    <a:pt x="7067" y="492"/>
                    <a:pt x="5434" y="1427"/>
                  </a:cubicBezTo>
                  <a:lnTo>
                    <a:pt x="10800" y="10800"/>
                  </a:lnTo>
                  <a:lnTo>
                    <a:pt x="16049" y="1361"/>
                  </a:lnTo>
                  <a:close/>
                </a:path>
              </a:pathLst>
            </a:custGeom>
            <a:solidFill>
              <a:srgbClr val="FFEB9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400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 rot="-5400000">
              <a:off x="0" y="193"/>
              <a:ext cx="1878" cy="187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A93"/>
                      </a:gs>
                      <a:gs pos="100000">
                        <a:srgbClr val="FFF8D9"/>
                      </a:gs>
                    </a:gsLst>
                    <a:lin ang="189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4000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 rot="-5400000">
              <a:off x="920" y="1113"/>
              <a:ext cx="39" cy="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4000"/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536" y="604"/>
              <a:ext cx="191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4000" i="1" dirty="0">
                  <a:solidFill>
                    <a:srgbClr val="010066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845" y="735"/>
              <a:ext cx="208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4000">
                  <a:solidFill>
                    <a:srgbClr val="010066"/>
                  </a:solidFill>
                  <a:latin typeface="Times New Roman" pitchFamily="18" charset="0"/>
                  <a:cs typeface="Times New Roman" pitchFamily="18" charset="0"/>
                </a:rPr>
                <a:t>θ</a:t>
              </a:r>
              <a:endParaRPr lang="en-US" sz="4000">
                <a:solidFill>
                  <a:srgbClr val="01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PubPieSlice"/>
            <p:cNvSpPr>
              <a:spLocks noEditPoints="1" noChangeArrowheads="1"/>
            </p:cNvSpPr>
            <p:nvPr/>
          </p:nvSpPr>
          <p:spPr bwMode="auto">
            <a:xfrm>
              <a:off x="826" y="1018"/>
              <a:ext cx="227" cy="228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1 h 21600"/>
                <a:gd name="T4" fmla="*/ 1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40 w 21600"/>
                <a:gd name="T10" fmla="*/ 3126 h 21600"/>
                <a:gd name="T11" fmla="*/ 18460 w 21600"/>
                <a:gd name="T12" fmla="*/ 18474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6049" y="1361"/>
                  </a:moveTo>
                  <a:cubicBezTo>
                    <a:pt x="14444" y="468"/>
                    <a:pt x="12637" y="0"/>
                    <a:pt x="10800" y="0"/>
                  </a:cubicBezTo>
                  <a:cubicBezTo>
                    <a:pt x="8917" y="-1"/>
                    <a:pt x="7067" y="492"/>
                    <a:pt x="5434" y="1427"/>
                  </a:cubicBezTo>
                  <a:lnTo>
                    <a:pt x="10800" y="10800"/>
                  </a:lnTo>
                  <a:lnTo>
                    <a:pt x="16049" y="1361"/>
                  </a:lnTo>
                  <a:close/>
                </a:path>
              </a:pathLst>
            </a:cu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40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3109" y="97976"/>
            <a:ext cx="11876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Write a formula for calculating the area of a sector.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111926" y="4737271"/>
            <a:ext cx="9937074" cy="2209801"/>
            <a:chOff x="1111926" y="4737271"/>
            <a:chExt cx="9937074" cy="2209801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6876765" y="4737271"/>
              <a:ext cx="2194058" cy="2209801"/>
              <a:chOff x="1921" y="-286"/>
              <a:chExt cx="498" cy="1392"/>
            </a:xfrm>
          </p:grpSpPr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2021" y="-286"/>
                <a:ext cx="208" cy="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sz="6600" dirty="0">
                    <a:latin typeface="Times New Roman" pitchFamily="18" charset="0"/>
                    <a:cs typeface="Times New Roman" pitchFamily="18" charset="0"/>
                  </a:rPr>
                  <a:t>θ</a:t>
                </a:r>
              </a:p>
            </p:txBody>
          </p:sp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>
                <a:off x="1921" y="387"/>
                <a:ext cx="4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sz="6600"/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1951" y="408"/>
                <a:ext cx="468" cy="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6600" dirty="0"/>
                  <a:t>360</a:t>
                </a:r>
              </a:p>
            </p:txBody>
          </p:sp>
        </p:grp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8771233" y="5391321"/>
              <a:ext cx="2277767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600" dirty="0">
                  <a:cs typeface="Arial" charset="0"/>
                </a:rPr>
                <a:t>× </a:t>
              </a:r>
              <a:r>
                <a:rPr lang="el-GR" sz="6600" i="1" dirty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GB" sz="6600" i="1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GB" sz="6600" baseline="30000" dirty="0">
                  <a:cs typeface="Times New Roman" pitchFamily="18" charset="0"/>
                </a:rPr>
                <a:t>2</a:t>
              </a:r>
              <a:endParaRPr lang="el-GR" sz="6600" baseline="30000" dirty="0">
                <a:cs typeface="Times New Roman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111926" y="5284999"/>
              <a:ext cx="561063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6600" dirty="0">
                  <a:solidFill>
                    <a:prstClr val="black"/>
                  </a:solidFill>
                </a:rPr>
                <a:t>Area of sector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89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eter&#10;&#10;Description automatically generated">
            <a:extLst>
              <a:ext uri="{FF2B5EF4-FFF2-40B4-BE49-F238E27FC236}">
                <a16:creationId xmlns:a16="http://schemas.microsoft.com/office/drawing/2014/main" id="{E9D3CE81-216B-4725-AB4F-F71045296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60" y="2514599"/>
            <a:ext cx="4094811" cy="34714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A97241-448D-47E2-BFC7-65FC18F223D1}"/>
              </a:ext>
            </a:extLst>
          </p:cNvPr>
          <p:cNvSpPr txBox="1"/>
          <p:nvPr/>
        </p:nvSpPr>
        <p:spPr>
          <a:xfrm>
            <a:off x="424542" y="136264"/>
            <a:ext cx="11484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What is the area of the sector?</a:t>
            </a:r>
          </a:p>
          <a:p>
            <a:pPr algn="ctr"/>
            <a:r>
              <a:rPr lang="en-US" sz="5400" b="1" dirty="0"/>
              <a:t>Give you answer to 1dp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EED78-EA50-4122-88D6-9D075162C66F}"/>
              </a:ext>
            </a:extLst>
          </p:cNvPr>
          <p:cNvSpPr txBox="1"/>
          <p:nvPr/>
        </p:nvSpPr>
        <p:spPr>
          <a:xfrm>
            <a:off x="1001485" y="3233056"/>
            <a:ext cx="1507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5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4">
                <a:extLst>
                  <a:ext uri="{FF2B5EF4-FFF2-40B4-BE49-F238E27FC236}">
                    <a16:creationId xmlns:a16="http://schemas.microsoft.com/office/drawing/2014/main" id="{43496BB2-6B17-46A3-A782-25E8265C76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9496" y="2721428"/>
                <a:ext cx="5948990" cy="15688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000" dirty="0">
                    <a:solidFill>
                      <a:schemeClr val="tx1"/>
                    </a:solidFill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6000" b="0" i="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60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6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m:rPr>
                        <m:nor/>
                      </m:rPr>
                      <a:rPr lang="el-GR" sz="6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π</m:t>
                    </m:r>
                    <m:r>
                      <m:rPr>
                        <m:nor/>
                      </m:rPr>
                      <a:rPr lang="en-GB" sz="60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GB" sz="6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5</a:t>
                </a:r>
                <a:r>
                  <a:rPr lang="en-GB" sz="6000" baseline="300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1" name="Text Box 4">
                <a:extLst>
                  <a:ext uri="{FF2B5EF4-FFF2-40B4-BE49-F238E27FC236}">
                    <a16:creationId xmlns:a16="http://schemas.microsoft.com/office/drawing/2014/main" id="{43496BB2-6B17-46A3-A782-25E8265C7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9496" y="2721428"/>
                <a:ext cx="5948990" cy="1568827"/>
              </a:xfrm>
              <a:prstGeom prst="rect">
                <a:avLst/>
              </a:prstGeom>
              <a:blipFill>
                <a:blip r:embed="rId3"/>
                <a:stretch>
                  <a:fillRect b="-131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>
                <a:extLst>
                  <a:ext uri="{FF2B5EF4-FFF2-40B4-BE49-F238E27FC236}">
                    <a16:creationId xmlns:a16="http://schemas.microsoft.com/office/drawing/2014/main" id="{B0CFFE4C-57C4-4692-BB82-F0DB5FC809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91897" y="5056170"/>
                <a:ext cx="5948990" cy="10365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000" dirty="0">
                    <a:solidFill>
                      <a:schemeClr val="bg1"/>
                    </a:solidFill>
                  </a:rPr>
                  <a:t>Area</a:t>
                </a:r>
                <a:r>
                  <a:rPr lang="en-GB" sz="6000" dirty="0">
                    <a:solidFill>
                      <a:schemeClr val="tx1"/>
                    </a:solidFill>
                  </a:rPr>
                  <a:t> = </a:t>
                </a:r>
                <a:r>
                  <a:rPr lang="en-GB" sz="6000" b="1" dirty="0">
                    <a:solidFill>
                      <a:schemeClr val="tx1"/>
                    </a:solidFill>
                  </a:rPr>
                  <a:t>13.1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sz="6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6000" b="1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 Box 4">
                <a:extLst>
                  <a:ext uri="{FF2B5EF4-FFF2-40B4-BE49-F238E27FC236}">
                    <a16:creationId xmlns:a16="http://schemas.microsoft.com/office/drawing/2014/main" id="{B0CFFE4C-57C4-4692-BB82-F0DB5FC80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1897" y="5056170"/>
                <a:ext cx="5948990" cy="1036566"/>
              </a:xfrm>
              <a:prstGeom prst="rect">
                <a:avLst/>
              </a:prstGeom>
              <a:blipFill>
                <a:blip r:embed="rId4"/>
                <a:stretch>
                  <a:fillRect l="-1127" t="-15294" b="-394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6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935186" y="2531135"/>
            <a:ext cx="78812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What is the formula to find </a:t>
            </a:r>
          </a:p>
          <a:p>
            <a:pPr algn="ctr"/>
            <a:r>
              <a:rPr lang="en-GB" sz="5400" dirty="0"/>
              <a:t>the </a:t>
            </a:r>
            <a:r>
              <a:rPr lang="en-GB" sz="5400" b="1" dirty="0"/>
              <a:t>angle </a:t>
            </a:r>
            <a:r>
              <a:rPr lang="en-GB" sz="5400" dirty="0"/>
              <a:t>of the sector?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4724399" y="434056"/>
                <a:ext cx="5948990" cy="17177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600" b="1" dirty="0">
                    <a:solidFill>
                      <a:schemeClr val="tx1"/>
                    </a:solidFill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66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6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m:rPr>
                        <m:nor/>
                      </m:rPr>
                      <a:rPr lang="el-GR" sz="6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π</m:t>
                    </m:r>
                    <m:r>
                      <m:rPr>
                        <m:nor/>
                      </m:rPr>
                      <a:rPr lang="en-GB" sz="6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GB" sz="66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GB" sz="6600" b="1" baseline="300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4399" y="434056"/>
                <a:ext cx="5948990" cy="1717778"/>
              </a:xfrm>
              <a:prstGeom prst="rect">
                <a:avLst/>
              </a:prstGeom>
              <a:blipFill>
                <a:blip r:embed="rId2"/>
                <a:stretch>
                  <a:fillRect l="-2357" b="-141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5684591" y="4595531"/>
                <a:ext cx="3655351" cy="1852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8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θ</m:t>
                    </m:r>
                  </m:oMath>
                </a14:m>
                <a:r>
                  <a:rPr lang="en-GB" sz="80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8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n-GB" sz="8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8000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π</m:t>
                        </m:r>
                        <m:sSup>
                          <m:sSupPr>
                            <m:ctrlPr>
                              <a:rPr lang="en-GB" sz="8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8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8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8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8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4591" y="4595531"/>
                <a:ext cx="3655351" cy="1852238"/>
              </a:xfrm>
              <a:prstGeom prst="rect">
                <a:avLst/>
              </a:prstGeom>
              <a:blipFill>
                <a:blip r:embed="rId3"/>
                <a:stretch>
                  <a:fillRect b="-157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1270" r="12125" b="19490"/>
          <a:stretch/>
        </p:blipFill>
        <p:spPr>
          <a:xfrm>
            <a:off x="402770" y="54754"/>
            <a:ext cx="3869873" cy="376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9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46549" y="2514160"/>
            <a:ext cx="8085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What is the formula to find </a:t>
            </a:r>
          </a:p>
          <a:p>
            <a:pPr algn="ctr"/>
            <a:r>
              <a:rPr lang="en-GB" sz="5400" dirty="0"/>
              <a:t>the </a:t>
            </a:r>
            <a:r>
              <a:rPr lang="en-GB" sz="5400" b="1" dirty="0"/>
              <a:t>radius</a:t>
            </a:r>
            <a:r>
              <a:rPr lang="en-GB" sz="5400" dirty="0"/>
              <a:t> of the sector?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5676900" y="4488907"/>
                <a:ext cx="3586416" cy="21591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600" dirty="0">
                    <a:solidFill>
                      <a:srgbClr val="FF0000"/>
                    </a:solidFill>
                  </a:rPr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6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66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66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360</m:t>
                            </m:r>
                            <m:r>
                              <a:rPr lang="en-GB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sz="6600" dirty="0">
                                <a:solidFill>
                                  <a:srgbClr val="FF0000"/>
                                </a:solidFill>
                                <a:latin typeface="Times New Roman" pitchFamily="18" charset="0"/>
                                <a:cs typeface="Times New Roman" pitchFamily="18" charset="0"/>
                              </a:rPr>
                              <m:t>θ</m:t>
                            </m:r>
                            <m:r>
                              <m:rPr>
                                <m:nor/>
                              </m:rPr>
                              <a:rPr lang="en-GB" sz="6600" b="0" i="0" dirty="0" smtClean="0">
                                <a:solidFill>
                                  <a:srgbClr val="FF0000"/>
                                </a:solidFill>
                                <a:latin typeface="Times New Roman" pitchFamily="18" charset="0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l-GR" sz="6600" i="1" dirty="0">
                                <a:solidFill>
                                  <a:srgbClr val="FF0000"/>
                                </a:solidFill>
                                <a:latin typeface="Times New Roman" pitchFamily="18" charset="0"/>
                                <a:cs typeface="Times New Roman" pitchFamily="18" charset="0"/>
                              </a:rPr>
                              <m:t>π</m:t>
                            </m:r>
                          </m:den>
                        </m:f>
                      </m:e>
                    </m:rad>
                  </m:oMath>
                </a14:m>
                <a:endParaRPr lang="en-GB" sz="6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6900" y="4488907"/>
                <a:ext cx="3586416" cy="2159117"/>
              </a:xfrm>
              <a:prstGeom prst="rect">
                <a:avLst/>
              </a:prstGeom>
              <a:blipFill>
                <a:blip r:embed="rId2"/>
                <a:stretch>
                  <a:fillRect l="-8659" b="-2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4702628" y="363299"/>
                <a:ext cx="5948990" cy="17177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6600" b="1" dirty="0">
                    <a:solidFill>
                      <a:schemeClr val="tx1"/>
                    </a:solidFill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66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6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m:rPr>
                        <m:nor/>
                      </m:rPr>
                      <a:rPr lang="el-GR" sz="6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π</m:t>
                    </m:r>
                    <m:r>
                      <m:rPr>
                        <m:nor/>
                      </m:rPr>
                      <a:rPr lang="en-GB" sz="6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GB" sz="66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GB" sz="6600" b="1" baseline="300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2628" y="363299"/>
                <a:ext cx="5948990" cy="1717778"/>
              </a:xfrm>
              <a:prstGeom prst="rect">
                <a:avLst/>
              </a:prstGeom>
              <a:blipFill>
                <a:blip r:embed="rId3"/>
                <a:stretch>
                  <a:fillRect l="-2357" b="-145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1270" r="12125" b="19490"/>
          <a:stretch/>
        </p:blipFill>
        <p:spPr>
          <a:xfrm>
            <a:off x="402770" y="54754"/>
            <a:ext cx="3869873" cy="376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2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402640" y="426905"/>
            <a:ext cx="4892274" cy="4722038"/>
            <a:chOff x="0" y="193"/>
            <a:chExt cx="1878" cy="1878"/>
          </a:xfrm>
        </p:grpSpPr>
        <p:sp>
          <p:nvSpPr>
            <p:cNvPr id="12" name="PubPieSlice"/>
            <p:cNvSpPr>
              <a:spLocks noEditPoints="1" noChangeArrowheads="1"/>
            </p:cNvSpPr>
            <p:nvPr/>
          </p:nvSpPr>
          <p:spPr bwMode="auto">
            <a:xfrm>
              <a:off x="0" y="193"/>
              <a:ext cx="1877" cy="1877"/>
            </a:xfrm>
            <a:custGeom>
              <a:avLst/>
              <a:gdLst>
                <a:gd name="T0" fmla="*/ 121 w 21600"/>
                <a:gd name="T1" fmla="*/ 10 h 21600"/>
                <a:gd name="T2" fmla="*/ 82 w 21600"/>
                <a:gd name="T3" fmla="*/ 82 h 21600"/>
                <a:gd name="T4" fmla="*/ 41 w 21600"/>
                <a:gd name="T5" fmla="*/ 11 h 21600"/>
                <a:gd name="T6" fmla="*/ 0 60000 65536"/>
                <a:gd name="T7" fmla="*/ 0 60000 65536"/>
                <a:gd name="T8" fmla="*/ 0 60000 65536"/>
                <a:gd name="T9" fmla="*/ 3165 w 21600"/>
                <a:gd name="T10" fmla="*/ 3165 h 21600"/>
                <a:gd name="T11" fmla="*/ 18435 w 21600"/>
                <a:gd name="T12" fmla="*/ 18435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6049" y="1361"/>
                  </a:moveTo>
                  <a:cubicBezTo>
                    <a:pt x="14444" y="468"/>
                    <a:pt x="12637" y="0"/>
                    <a:pt x="10800" y="0"/>
                  </a:cubicBezTo>
                  <a:cubicBezTo>
                    <a:pt x="8917" y="-1"/>
                    <a:pt x="7067" y="492"/>
                    <a:pt x="5434" y="1427"/>
                  </a:cubicBezTo>
                  <a:lnTo>
                    <a:pt x="10800" y="10800"/>
                  </a:lnTo>
                  <a:lnTo>
                    <a:pt x="16049" y="1361"/>
                  </a:lnTo>
                  <a:close/>
                </a:path>
              </a:pathLst>
            </a:custGeom>
            <a:solidFill>
              <a:srgbClr val="FFEB9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 rot="-5400000">
              <a:off x="0" y="193"/>
              <a:ext cx="1878" cy="187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EA93"/>
                      </a:gs>
                      <a:gs pos="100000">
                        <a:srgbClr val="FFF8D9"/>
                      </a:gs>
                    </a:gsLst>
                    <a:lin ang="189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rot="-5400000">
              <a:off x="920" y="1113"/>
              <a:ext cx="39" cy="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" name="PubPieSlice"/>
            <p:cNvSpPr>
              <a:spLocks noEditPoints="1" noChangeArrowheads="1"/>
            </p:cNvSpPr>
            <p:nvPr/>
          </p:nvSpPr>
          <p:spPr bwMode="auto">
            <a:xfrm>
              <a:off x="826" y="1018"/>
              <a:ext cx="227" cy="228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1 h 21600"/>
                <a:gd name="T4" fmla="*/ 1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40 w 21600"/>
                <a:gd name="T10" fmla="*/ 3126 h 21600"/>
                <a:gd name="T11" fmla="*/ 18460 w 21600"/>
                <a:gd name="T12" fmla="*/ 18474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6049" y="1361"/>
                  </a:moveTo>
                  <a:cubicBezTo>
                    <a:pt x="14444" y="468"/>
                    <a:pt x="12637" y="0"/>
                    <a:pt x="10800" y="0"/>
                  </a:cubicBezTo>
                  <a:cubicBezTo>
                    <a:pt x="8917" y="-1"/>
                    <a:pt x="7067" y="492"/>
                    <a:pt x="5434" y="1427"/>
                  </a:cubicBezTo>
                  <a:lnTo>
                    <a:pt x="10800" y="10800"/>
                  </a:lnTo>
                  <a:lnTo>
                    <a:pt x="16049" y="1361"/>
                  </a:lnTo>
                  <a:close/>
                </a:path>
              </a:pathLst>
            </a:cu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901" y="1102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>
                  <a:solidFill>
                    <a:srgbClr val="010066"/>
                  </a:solidFill>
                </a:rPr>
                <a:t>O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837855" y="5447326"/>
            <a:ext cx="103895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dirty="0">
                <a:cs typeface="Times New Roman" pitchFamily="18" charset="0"/>
              </a:rPr>
              <a:t>A sector is a slice of a circle.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421539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eter&#10;&#10;Description automatically generated">
            <a:extLst>
              <a:ext uri="{FF2B5EF4-FFF2-40B4-BE49-F238E27FC236}">
                <a16:creationId xmlns:a16="http://schemas.microsoft.com/office/drawing/2014/main" id="{E9D3CE81-216B-4725-AB4F-F71045296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2" y="2329542"/>
            <a:ext cx="4094811" cy="34714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A97241-448D-47E2-BFC7-65FC18F223D1}"/>
              </a:ext>
            </a:extLst>
          </p:cNvPr>
          <p:cNvSpPr txBox="1"/>
          <p:nvPr/>
        </p:nvSpPr>
        <p:spPr>
          <a:xfrm>
            <a:off x="424542" y="136264"/>
            <a:ext cx="11484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What is the radius of the sector?</a:t>
            </a:r>
          </a:p>
          <a:p>
            <a:pPr algn="ctr"/>
            <a:r>
              <a:rPr lang="en-US" sz="5400" b="1" dirty="0"/>
              <a:t>Give you answer to 1dp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2EED78-EA50-4122-88D6-9D075162C66F}"/>
              </a:ext>
            </a:extLst>
          </p:cNvPr>
          <p:cNvSpPr txBox="1"/>
          <p:nvPr/>
        </p:nvSpPr>
        <p:spPr>
          <a:xfrm>
            <a:off x="649480" y="5568041"/>
            <a:ext cx="3913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Area = 50 cm</a:t>
            </a:r>
            <a:r>
              <a:rPr lang="en-US" sz="4800" baseline="30000" dirty="0"/>
              <a:t>2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B0CFFE4C-57C4-4692-BB82-F0DB5FC80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354" y="5362472"/>
            <a:ext cx="2888802" cy="103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solidFill>
                  <a:schemeClr val="tx1"/>
                </a:solidFill>
              </a:rPr>
              <a:t>= </a:t>
            </a:r>
            <a:r>
              <a:rPr lang="en-GB" sz="6000" b="1" dirty="0"/>
              <a:t>9</a:t>
            </a:r>
            <a:r>
              <a:rPr lang="en-GB" sz="6000" b="1" dirty="0">
                <a:solidFill>
                  <a:schemeClr val="tx1"/>
                </a:solidFill>
              </a:rPr>
              <a:t>.8 cm</a:t>
            </a:r>
            <a:endParaRPr lang="en-GB" sz="6000" b="1" baseline="30000" dirty="0">
              <a:solidFill>
                <a:schemeClr val="tx1"/>
              </a:solidFill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7E6F625-BD65-4F56-BED4-295015707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866" y="3103880"/>
            <a:ext cx="67448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sz="6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FB53D11-34F7-4DCB-A66B-6024D2242ABA}"/>
                  </a:ext>
                </a:extLst>
              </p:cNvPr>
              <p:cNvSpPr/>
              <p:nvPr/>
            </p:nvSpPr>
            <p:spPr>
              <a:xfrm>
                <a:off x="6728143" y="2472509"/>
                <a:ext cx="3732497" cy="21591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6600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6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6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6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360</m:t>
                            </m:r>
                            <m:r>
                              <a:rPr lang="en-US" sz="66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(50)</m:t>
                            </m:r>
                          </m:num>
                          <m:den>
                            <m:r>
                              <a:rPr lang="en-US" sz="66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60</m:t>
                            </m:r>
                            <m:r>
                              <m:rPr>
                                <m:nor/>
                              </m:rPr>
                              <a:rPr lang="el-GR" sz="6600" i="1" dirty="0">
                                <a:solidFill>
                                  <a:prstClr val="black"/>
                                </a:solidFill>
                                <a:latin typeface="Times New Roman" pitchFamily="18" charset="0"/>
                                <a:cs typeface="Times New Roman" pitchFamily="18" charset="0"/>
                              </a:rPr>
                              <m:t>π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FB53D11-34F7-4DCB-A66B-6024D2242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143" y="2472509"/>
                <a:ext cx="3732497" cy="2159117"/>
              </a:xfrm>
              <a:prstGeom prst="rect">
                <a:avLst/>
              </a:prstGeom>
              <a:blipFill>
                <a:blip r:embed="rId3"/>
                <a:stretch>
                  <a:fillRect l="-11275" b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97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l="10649"/>
          <a:stretch/>
        </p:blipFill>
        <p:spPr>
          <a:xfrm>
            <a:off x="360499" y="1965675"/>
            <a:ext cx="4384399" cy="37550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1318" y="146459"/>
            <a:ext cx="117666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4000" dirty="0">
                <a:solidFill>
                  <a:srgbClr val="000000"/>
                </a:solidFill>
                <a:latin typeface="Arial" panose="020B0604020202020204" pitchFamily="34" charset="0"/>
              </a:rPr>
              <a:t>Find the area of the </a:t>
            </a:r>
            <a:r>
              <a:rPr lang="en-GB" sz="4000" dirty="0">
                <a:solidFill>
                  <a:srgbClr val="FF0000"/>
                </a:solidFill>
                <a:latin typeface="Arial" panose="020B0604020202020204" pitchFamily="34" charset="0"/>
              </a:rPr>
              <a:t>red</a:t>
            </a:r>
            <a:r>
              <a:rPr lang="en-GB" sz="4000" dirty="0">
                <a:solidFill>
                  <a:srgbClr val="000000"/>
                </a:solidFill>
                <a:latin typeface="Arial" panose="020B0604020202020204" pitchFamily="34" charset="0"/>
              </a:rPr>
              <a:t> shaped part of the shape.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915" y="4937647"/>
            <a:ext cx="2133785" cy="14326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50199" y="1004409"/>
                <a:ext cx="2036701" cy="1564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rgbClr val="0000FF"/>
                    </a:solidFill>
                  </a:rPr>
                  <a:t>Blue Sector </a:t>
                </a:r>
              </a:p>
              <a:p>
                <a:r>
                  <a:rPr lang="en-GB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(9</a:t>
                </a:r>
                <a:r>
                  <a:rPr lang="el-GR" sz="2800" i="1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GB" sz="2800" dirty="0">
                    <a:cs typeface="Times New Roman" pitchFamily="18" charset="0"/>
                  </a:rPr>
                  <a:t>)</a:t>
                </a:r>
                <a:r>
                  <a:rPr lang="en-GB" sz="2800" baseline="30000" dirty="0"/>
                  <a:t> </a:t>
                </a:r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=</a:t>
                </a:r>
                <a:r>
                  <a:rPr lang="el-GR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800" b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l-GR" sz="2800" b="1" i="1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GB" sz="2800" b="1" dirty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199" y="1004409"/>
                <a:ext cx="2036701" cy="1564787"/>
              </a:xfrm>
              <a:prstGeom prst="rect">
                <a:avLst/>
              </a:prstGeom>
              <a:blipFill>
                <a:blip r:embed="rId4"/>
                <a:stretch>
                  <a:fillRect l="-5988" t="-3906" b="-10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9829" y="1289936"/>
            <a:ext cx="1335140" cy="9937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450199" y="2869325"/>
                <a:ext cx="1873652" cy="1564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</a:rPr>
                  <a:t>Red Sector </a:t>
                </a:r>
              </a:p>
              <a:p>
                <a:r>
                  <a:rPr lang="en-GB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(36</a:t>
                </a:r>
                <a:r>
                  <a:rPr lang="el-GR" sz="2800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GB" sz="28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GB" sz="2800" baseline="30000" dirty="0"/>
                  <a:t> </a:t>
                </a:r>
              </a:p>
              <a:p>
                <a:r>
                  <a:rPr lang="en-GB" sz="2800" dirty="0"/>
                  <a:t> =</a:t>
                </a:r>
                <a:r>
                  <a:rPr lang="el-GR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800" b="1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l-GR" sz="2800" b="1" i="1" dirty="0"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GB" sz="2800" b="1" dirty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199" y="2869325"/>
                <a:ext cx="1873652" cy="1564787"/>
              </a:xfrm>
              <a:prstGeom prst="rect">
                <a:avLst/>
              </a:prstGeom>
              <a:blipFill>
                <a:blip r:embed="rId6"/>
                <a:stretch>
                  <a:fillRect l="-6494" t="-3906" r="-3247" b="-10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974573" y="4784035"/>
            <a:ext cx="1382460" cy="612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6cm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2717" y="4985336"/>
            <a:ext cx="2683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Red Shape </a:t>
            </a:r>
          </a:p>
          <a:p>
            <a:r>
              <a:rPr lang="en-GB" sz="2800" dirty="0"/>
              <a:t>=</a:t>
            </a:r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GB" sz="2800" dirty="0"/>
              <a:t> -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GB" sz="2800" dirty="0"/>
              <a:t> </a:t>
            </a:r>
          </a:p>
          <a:p>
            <a:r>
              <a:rPr lang="en-GB" sz="2800" dirty="0"/>
              <a:t>=</a:t>
            </a:r>
            <a:r>
              <a:rPr lang="en-GB" sz="2800" b="1" dirty="0"/>
              <a:t> </a:t>
            </a:r>
            <a:r>
              <a:rPr lang="en-GB" sz="4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4000" b="1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GB" sz="4000" b="1" dirty="0"/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8349" y="2938425"/>
            <a:ext cx="1999661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6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" y="293717"/>
            <a:ext cx="1132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fraction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sz="9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828" y="1732881"/>
            <a:ext cx="3769863" cy="415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3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" y="293717"/>
            <a:ext cx="1132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fraction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sz="9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349" y="1487345"/>
            <a:ext cx="2685330" cy="495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6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" y="293717"/>
            <a:ext cx="1132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fraction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270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sz="9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541" y="1658514"/>
            <a:ext cx="4710070" cy="46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6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" y="293717"/>
            <a:ext cx="1132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fraction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sz="9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147" y="1836367"/>
            <a:ext cx="3764041" cy="40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1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" y="293717"/>
            <a:ext cx="1132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fraction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sz="9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047" y="2178338"/>
                <a:ext cx="4699461" cy="27754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512" y="1757526"/>
            <a:ext cx="2891208" cy="43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2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" y="293717"/>
            <a:ext cx="1132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fraction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6046123" y="2233756"/>
                <a:ext cx="5342313" cy="2775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sz="9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123" y="2233756"/>
                <a:ext cx="5342313" cy="27754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999" y="1729963"/>
            <a:ext cx="3333433" cy="478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21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" y="293717"/>
            <a:ext cx="1132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fraction of the circle?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5597236" y="2327967"/>
                <a:ext cx="5342313" cy="2775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sz="9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9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9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236" y="2327967"/>
                <a:ext cx="5342313" cy="27754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395" y="1611241"/>
            <a:ext cx="2643194" cy="475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8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300</Words>
  <Application>Microsoft Office PowerPoint</Application>
  <PresentationFormat>Widescreen</PresentationFormat>
  <Paragraphs>76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Segoe UI 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Deirdre Gale</dc:creator>
  <cp:lastModifiedBy>Stewart Gale</cp:lastModifiedBy>
  <cp:revision>3</cp:revision>
  <dcterms:created xsi:type="dcterms:W3CDTF">2020-07-15T13:58:14Z</dcterms:created>
  <dcterms:modified xsi:type="dcterms:W3CDTF">2024-05-27T10:48:59Z</dcterms:modified>
</cp:coreProperties>
</file>