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64" r:id="rId3"/>
    <p:sldId id="263" r:id="rId4"/>
    <p:sldId id="256" r:id="rId5"/>
    <p:sldId id="262" r:id="rId6"/>
    <p:sldId id="261" r:id="rId7"/>
    <p:sldId id="260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5097A8-20A2-4F21-94B0-80C06A089FE0}" v="1" dt="2022-01-13T06:25:17.7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 Gale" userId="3647ddd2-6040-41ae-a96d-232c23482af8" providerId="ADAL" clId="{045097A8-20A2-4F21-94B0-80C06A089FE0}"/>
    <pc:docChg chg="custSel addSld modSld sldOrd">
      <pc:chgData name="Stewart Gale" userId="3647ddd2-6040-41ae-a96d-232c23482af8" providerId="ADAL" clId="{045097A8-20A2-4F21-94B0-80C06A089FE0}" dt="2022-01-13T06:26:15.837" v="32" actId="1076"/>
      <pc:docMkLst>
        <pc:docMk/>
      </pc:docMkLst>
      <pc:sldChg chg="delSp modSp mod">
        <pc:chgData name="Stewart Gale" userId="3647ddd2-6040-41ae-a96d-232c23482af8" providerId="ADAL" clId="{045097A8-20A2-4F21-94B0-80C06A089FE0}" dt="2022-01-13T06:26:15.837" v="32" actId="1076"/>
        <pc:sldMkLst>
          <pc:docMk/>
          <pc:sldMk cId="1245725095" sldId="264"/>
        </pc:sldMkLst>
        <pc:spChg chg="del">
          <ac:chgData name="Stewart Gale" userId="3647ddd2-6040-41ae-a96d-232c23482af8" providerId="ADAL" clId="{045097A8-20A2-4F21-94B0-80C06A089FE0}" dt="2022-01-13T06:25:47.974" v="19" actId="478"/>
          <ac:spMkLst>
            <pc:docMk/>
            <pc:sldMk cId="1245725095" sldId="264"/>
            <ac:spMk id="4" creationId="{00000000-0000-0000-0000-000000000000}"/>
          </ac:spMkLst>
        </pc:spChg>
        <pc:spChg chg="mod">
          <ac:chgData name="Stewart Gale" userId="3647ddd2-6040-41ae-a96d-232c23482af8" providerId="ADAL" clId="{045097A8-20A2-4F21-94B0-80C06A089FE0}" dt="2022-01-13T06:26:15.837" v="32" actId="1076"/>
          <ac:spMkLst>
            <pc:docMk/>
            <pc:sldMk cId="1245725095" sldId="264"/>
            <ac:spMk id="10" creationId="{00000000-0000-0000-0000-000000000000}"/>
          </ac:spMkLst>
        </pc:spChg>
      </pc:sldChg>
      <pc:sldChg chg="delSp modSp add mod ord">
        <pc:chgData name="Stewart Gale" userId="3647ddd2-6040-41ae-a96d-232c23482af8" providerId="ADAL" clId="{045097A8-20A2-4F21-94B0-80C06A089FE0}" dt="2022-01-13T06:25:45.940" v="18"/>
        <pc:sldMkLst>
          <pc:docMk/>
          <pc:sldMk cId="1131807693" sldId="265"/>
        </pc:sldMkLst>
        <pc:spChg chg="mod">
          <ac:chgData name="Stewart Gale" userId="3647ddd2-6040-41ae-a96d-232c23482af8" providerId="ADAL" clId="{045097A8-20A2-4F21-94B0-80C06A089FE0}" dt="2022-01-13T06:25:43.785" v="16" actId="1076"/>
          <ac:spMkLst>
            <pc:docMk/>
            <pc:sldMk cId="1131807693" sldId="265"/>
            <ac:spMk id="4" creationId="{00000000-0000-0000-0000-000000000000}"/>
          </ac:spMkLst>
        </pc:spChg>
        <pc:spChg chg="del">
          <ac:chgData name="Stewart Gale" userId="3647ddd2-6040-41ae-a96d-232c23482af8" providerId="ADAL" clId="{045097A8-20A2-4F21-94B0-80C06A089FE0}" dt="2022-01-13T06:25:22.265" v="1" actId="478"/>
          <ac:spMkLst>
            <pc:docMk/>
            <pc:sldMk cId="1131807693" sldId="265"/>
            <ac:spMk id="10" creationId="{00000000-0000-0000-0000-000000000000}"/>
          </ac:spMkLst>
        </pc:spChg>
      </pc:sldChg>
    </pc:docChg>
  </pc:docChgLst>
  <pc:docChgLst>
    <pc:chgData name="Stewart Gale" userId="3647ddd2-6040-41ae-a96d-232c23482af8" providerId="ADAL" clId="{8341CEE3-1F3C-41F6-9BA0-164DB518A5E9}"/>
    <pc:docChg chg="modSld">
      <pc:chgData name="Stewart Gale" userId="3647ddd2-6040-41ae-a96d-232c23482af8" providerId="ADAL" clId="{8341CEE3-1F3C-41F6-9BA0-164DB518A5E9}" dt="2021-04-20T06:02:14.145" v="5" actId="20577"/>
      <pc:docMkLst>
        <pc:docMk/>
      </pc:docMkLst>
      <pc:sldChg chg="modSp mod">
        <pc:chgData name="Stewart Gale" userId="3647ddd2-6040-41ae-a96d-232c23482af8" providerId="ADAL" clId="{8341CEE3-1F3C-41F6-9BA0-164DB518A5E9}" dt="2021-04-20T06:02:14.145" v="5" actId="20577"/>
        <pc:sldMkLst>
          <pc:docMk/>
          <pc:sldMk cId="1245725095" sldId="264"/>
        </pc:sldMkLst>
        <pc:spChg chg="mod">
          <ac:chgData name="Stewart Gale" userId="3647ddd2-6040-41ae-a96d-232c23482af8" providerId="ADAL" clId="{8341CEE3-1F3C-41F6-9BA0-164DB518A5E9}" dt="2021-04-20T06:02:14.145" v="5" actId="20577"/>
          <ac:spMkLst>
            <pc:docMk/>
            <pc:sldMk cId="1245725095" sldId="264"/>
            <ac:spMk id="1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1B4A6-EF20-44F3-8B0B-07538E6D7DE8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4CE34-0B61-41A6-B0C6-2AF747750F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994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08413" y="9359900"/>
            <a:ext cx="291306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3E05A6D-77BA-4EF2-B8D3-6921F61D94CA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7500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C4BB-0B16-43F7-B083-90D259A8C995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84D9-A113-44FF-BFDC-56FEBE139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11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C4BB-0B16-43F7-B083-90D259A8C995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84D9-A113-44FF-BFDC-56FEBE139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80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C4BB-0B16-43F7-B083-90D259A8C995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84D9-A113-44FF-BFDC-56FEBE139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79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C4BB-0B16-43F7-B083-90D259A8C995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84D9-A113-44FF-BFDC-56FEBE139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14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C4BB-0B16-43F7-B083-90D259A8C995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84D9-A113-44FF-BFDC-56FEBE139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83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C4BB-0B16-43F7-B083-90D259A8C995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84D9-A113-44FF-BFDC-56FEBE139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93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C4BB-0B16-43F7-B083-90D259A8C995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84D9-A113-44FF-BFDC-56FEBE139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496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C4BB-0B16-43F7-B083-90D259A8C995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84D9-A113-44FF-BFDC-56FEBE139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07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C4BB-0B16-43F7-B083-90D259A8C995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84D9-A113-44FF-BFDC-56FEBE139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68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C4BB-0B16-43F7-B083-90D259A8C995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84D9-A113-44FF-BFDC-56FEBE139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04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C4BB-0B16-43F7-B083-90D259A8C995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384D9-A113-44FF-BFDC-56FEBE139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60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1C4BB-0B16-43F7-B083-90D259A8C995}" type="datetimeFigureOut">
              <a:rPr lang="en-GB" smtClean="0"/>
              <a:t>13/01/2022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384D9-A113-44FF-BFDC-56FEBE139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271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8263" y="1732336"/>
            <a:ext cx="107142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6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LO: Locating and </a:t>
            </a:r>
          </a:p>
          <a:p>
            <a:pPr algn="ctr"/>
            <a:r>
              <a:rPr lang="en-GB" sz="96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Relative </a:t>
            </a:r>
            <a:r>
              <a:rPr lang="en-GB" sz="9600" b="1" u="sng" dirty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r>
              <a:rPr lang="en-GB" sz="96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earings</a:t>
            </a:r>
            <a:r>
              <a:rPr lang="en-GB" sz="9600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1807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84753" y="889843"/>
            <a:ext cx="1145109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Two other skills you need with bearings.</a:t>
            </a:r>
          </a:p>
          <a:p>
            <a:endParaRPr lang="en-GB" sz="5400" dirty="0"/>
          </a:p>
          <a:p>
            <a:r>
              <a:rPr lang="en-GB" sz="5400" dirty="0"/>
              <a:t>- Locating a position from two bearings </a:t>
            </a:r>
          </a:p>
          <a:p>
            <a:pPr marL="685800" indent="-685800">
              <a:buFontTx/>
              <a:buChar char="-"/>
            </a:pPr>
            <a:endParaRPr lang="en-GB" sz="5400" dirty="0"/>
          </a:p>
          <a:p>
            <a:r>
              <a:rPr lang="en-GB" sz="5400" dirty="0"/>
              <a:t>- Writing bearings being aware of your </a:t>
            </a:r>
          </a:p>
          <a:p>
            <a:r>
              <a:rPr lang="en-GB" sz="5400" dirty="0"/>
              <a:t>   starting position</a:t>
            </a:r>
          </a:p>
        </p:txBody>
      </p:sp>
    </p:spTree>
    <p:extLst>
      <p:ext uri="{BB962C8B-B14F-4D97-AF65-F5344CB8AC3E}">
        <p14:creationId xmlns:p14="http://schemas.microsoft.com/office/powerpoint/2010/main" val="1245725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796" y="3470050"/>
            <a:ext cx="1930400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746" y="1663475"/>
            <a:ext cx="1930400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18245" y="2935440"/>
            <a:ext cx="634285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The bearing of </a:t>
            </a: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C from A is 115°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The bearing of </a:t>
            </a:r>
            <a:r>
              <a:rPr lang="en-US" altLang="en-US" b="1" dirty="0">
                <a:solidFill>
                  <a:srgbClr val="00B050"/>
                </a:solidFill>
                <a:latin typeface="Arial" panose="020B0604020202020204" pitchFamily="34" charset="0"/>
              </a:rPr>
              <a:t>C from B is 075°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Find location C.</a:t>
            </a:r>
            <a:endParaRPr lang="en-GB" altLang="en-US" dirty="0">
              <a:latin typeface="Arial" panose="020B0604020202020204" pitchFamily="34" charset="0"/>
            </a:endParaRPr>
          </a:p>
        </p:txBody>
      </p:sp>
      <p:pic>
        <p:nvPicPr>
          <p:cNvPr id="51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321" y="1850800"/>
            <a:ext cx="666750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7252835" y="3054124"/>
            <a:ext cx="3743325" cy="14144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262359" y="4084411"/>
            <a:ext cx="3503612" cy="76993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ultiply 16"/>
          <p:cNvSpPr/>
          <p:nvPr/>
        </p:nvSpPr>
        <p:spPr>
          <a:xfrm>
            <a:off x="10089696" y="4063775"/>
            <a:ext cx="357188" cy="249237"/>
          </a:xfrm>
          <a:prstGeom prst="mathMultiply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0091284" y="3809775"/>
            <a:ext cx="577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3" name="Rectangle 2"/>
          <p:cNvSpPr/>
          <p:nvPr/>
        </p:nvSpPr>
        <p:spPr>
          <a:xfrm>
            <a:off x="2397676" y="63233"/>
            <a:ext cx="756809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200" b="1" dirty="0"/>
              <a:t>Locating a Position </a:t>
            </a:r>
          </a:p>
        </p:txBody>
      </p:sp>
    </p:spTree>
    <p:extLst>
      <p:ext uri="{BB962C8B-B14F-4D97-AF65-F5344CB8AC3E}">
        <p14:creationId xmlns:p14="http://schemas.microsoft.com/office/powerpoint/2010/main" val="298124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63585" y="161788"/>
            <a:ext cx="714102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b="1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Relative </a:t>
            </a:r>
            <a:r>
              <a:rPr lang="en-GB" sz="6000" b="1" dirty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  <a:r>
              <a:rPr lang="en-GB" sz="6000" b="1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earings</a:t>
            </a:r>
            <a:r>
              <a:rPr lang="en-GB" sz="6000" dirty="0"/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2329544" y="5159829"/>
            <a:ext cx="223157" cy="19594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4294416" y="3543587"/>
            <a:ext cx="223157" cy="195942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21872" y="4965412"/>
            <a:ext cx="1464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Town 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1687" y="3217886"/>
            <a:ext cx="1464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Town 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5749" y="1101186"/>
            <a:ext cx="11696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It is important to know your starting location and your finishing location.</a:t>
            </a:r>
          </a:p>
        </p:txBody>
      </p:sp>
      <p:cxnSp>
        <p:nvCxnSpPr>
          <p:cNvPr id="12" name="Straight Arrow Connector 11"/>
          <p:cNvCxnSpPr>
            <a:endCxn id="18" idx="3"/>
          </p:cNvCxnSpPr>
          <p:nvPr/>
        </p:nvCxnSpPr>
        <p:spPr>
          <a:xfrm flipV="1">
            <a:off x="2495552" y="3710834"/>
            <a:ext cx="1831545" cy="1487096"/>
          </a:xfrm>
          <a:prstGeom prst="straightConnector1">
            <a:avLst/>
          </a:prstGeom>
          <a:ln w="603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8126186" y="5251656"/>
            <a:ext cx="223157" cy="19594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10091058" y="3635414"/>
            <a:ext cx="223157" cy="195942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618514" y="5057239"/>
            <a:ext cx="1464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Town 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398329" y="3309713"/>
            <a:ext cx="1464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Town B</a:t>
            </a:r>
          </a:p>
        </p:txBody>
      </p:sp>
      <p:cxnSp>
        <p:nvCxnSpPr>
          <p:cNvPr id="22" name="Straight Arrow Connector 21"/>
          <p:cNvCxnSpPr>
            <a:stCxn id="17" idx="3"/>
            <a:endCxn id="16" idx="7"/>
          </p:cNvCxnSpPr>
          <p:nvPr/>
        </p:nvCxnSpPr>
        <p:spPr>
          <a:xfrm flipH="1">
            <a:off x="8316662" y="3802661"/>
            <a:ext cx="1807077" cy="1477690"/>
          </a:xfrm>
          <a:prstGeom prst="straightConnector1">
            <a:avLst/>
          </a:prstGeom>
          <a:ln w="603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580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259335"/>
              </p:ext>
            </p:extLst>
          </p:nvPr>
        </p:nvGraphicFramePr>
        <p:xfrm>
          <a:off x="344714" y="725147"/>
          <a:ext cx="7629072" cy="542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024">
                  <a:extLst>
                    <a:ext uri="{9D8B030D-6E8A-4147-A177-3AD203B41FA5}">
                      <a16:colId xmlns:a16="http://schemas.microsoft.com/office/drawing/2014/main" val="3877961481"/>
                    </a:ext>
                  </a:extLst>
                </a:gridCol>
                <a:gridCol w="2543024">
                  <a:extLst>
                    <a:ext uri="{9D8B030D-6E8A-4147-A177-3AD203B41FA5}">
                      <a16:colId xmlns:a16="http://schemas.microsoft.com/office/drawing/2014/main" val="2640516690"/>
                    </a:ext>
                  </a:extLst>
                </a:gridCol>
                <a:gridCol w="2543024">
                  <a:extLst>
                    <a:ext uri="{9D8B030D-6E8A-4147-A177-3AD203B41FA5}">
                      <a16:colId xmlns:a16="http://schemas.microsoft.com/office/drawing/2014/main" val="1011758543"/>
                    </a:ext>
                  </a:extLst>
                </a:gridCol>
              </a:tblGrid>
              <a:tr h="1156628"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</a:rPr>
                        <a:t>Instruction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</a:rPr>
                        <a:t>Starting 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>
                          <a:solidFill>
                            <a:schemeClr val="tx1"/>
                          </a:solidFill>
                        </a:rPr>
                        <a:t>Finishing at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1254278"/>
                  </a:ext>
                </a:extLst>
              </a:tr>
              <a:tr h="10671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From A to 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0621890"/>
                  </a:ext>
                </a:extLst>
              </a:tr>
              <a:tr h="1067163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From B to 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4847360"/>
                  </a:ext>
                </a:extLst>
              </a:tr>
              <a:tr h="1067163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A from 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282300"/>
                  </a:ext>
                </a:extLst>
              </a:tr>
              <a:tr h="1067163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</a:rPr>
                        <a:t>B from 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6635804"/>
                  </a:ext>
                </a:extLst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8926286" y="3722916"/>
            <a:ext cx="223157" cy="19594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10891158" y="2106674"/>
            <a:ext cx="223157" cy="195942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360229" y="3918858"/>
            <a:ext cx="1464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Town 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330543" y="2302616"/>
            <a:ext cx="1464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Town B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412810"/>
              </p:ext>
            </p:extLst>
          </p:nvPr>
        </p:nvGraphicFramePr>
        <p:xfrm>
          <a:off x="2887738" y="5083264"/>
          <a:ext cx="5026176" cy="1067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025">
                  <a:extLst>
                    <a:ext uri="{9D8B030D-6E8A-4147-A177-3AD203B41FA5}">
                      <a16:colId xmlns:a16="http://schemas.microsoft.com/office/drawing/2014/main" val="57240476"/>
                    </a:ext>
                  </a:extLst>
                </a:gridCol>
                <a:gridCol w="2483151">
                  <a:extLst>
                    <a:ext uri="{9D8B030D-6E8A-4147-A177-3AD203B41FA5}">
                      <a16:colId xmlns:a16="http://schemas.microsoft.com/office/drawing/2014/main" val="4209987897"/>
                    </a:ext>
                  </a:extLst>
                </a:gridCol>
              </a:tblGrid>
              <a:tr h="1067163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996439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794523"/>
              </p:ext>
            </p:extLst>
          </p:nvPr>
        </p:nvGraphicFramePr>
        <p:xfrm>
          <a:off x="2887738" y="1881775"/>
          <a:ext cx="5086048" cy="1067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024">
                  <a:extLst>
                    <a:ext uri="{9D8B030D-6E8A-4147-A177-3AD203B41FA5}">
                      <a16:colId xmlns:a16="http://schemas.microsoft.com/office/drawing/2014/main" val="3420610545"/>
                    </a:ext>
                  </a:extLst>
                </a:gridCol>
                <a:gridCol w="2543024">
                  <a:extLst>
                    <a:ext uri="{9D8B030D-6E8A-4147-A177-3AD203B41FA5}">
                      <a16:colId xmlns:a16="http://schemas.microsoft.com/office/drawing/2014/main" val="3349713650"/>
                    </a:ext>
                  </a:extLst>
                </a:gridCol>
              </a:tblGrid>
              <a:tr h="1067163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01913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248295"/>
              </p:ext>
            </p:extLst>
          </p:nvPr>
        </p:nvGraphicFramePr>
        <p:xfrm>
          <a:off x="2887738" y="2948938"/>
          <a:ext cx="5086048" cy="1067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024">
                  <a:extLst>
                    <a:ext uri="{9D8B030D-6E8A-4147-A177-3AD203B41FA5}">
                      <a16:colId xmlns:a16="http://schemas.microsoft.com/office/drawing/2014/main" val="762736405"/>
                    </a:ext>
                  </a:extLst>
                </a:gridCol>
                <a:gridCol w="2543024">
                  <a:extLst>
                    <a:ext uri="{9D8B030D-6E8A-4147-A177-3AD203B41FA5}">
                      <a16:colId xmlns:a16="http://schemas.microsoft.com/office/drawing/2014/main" val="2650534001"/>
                    </a:ext>
                  </a:extLst>
                </a:gridCol>
              </a:tblGrid>
              <a:tr h="1067163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459618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679863"/>
              </p:ext>
            </p:extLst>
          </p:nvPr>
        </p:nvGraphicFramePr>
        <p:xfrm>
          <a:off x="2887737" y="4016101"/>
          <a:ext cx="5026176" cy="1067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024">
                  <a:extLst>
                    <a:ext uri="{9D8B030D-6E8A-4147-A177-3AD203B41FA5}">
                      <a16:colId xmlns:a16="http://schemas.microsoft.com/office/drawing/2014/main" val="1350981288"/>
                    </a:ext>
                  </a:extLst>
                </a:gridCol>
                <a:gridCol w="2483152">
                  <a:extLst>
                    <a:ext uri="{9D8B030D-6E8A-4147-A177-3AD203B41FA5}">
                      <a16:colId xmlns:a16="http://schemas.microsoft.com/office/drawing/2014/main" val="3547425239"/>
                    </a:ext>
                  </a:extLst>
                </a:gridCol>
              </a:tblGrid>
              <a:tr h="1067163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1220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64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979" y="764795"/>
            <a:ext cx="6136675" cy="4560022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6807155" y="634791"/>
            <a:ext cx="47298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What is the bearing </a:t>
            </a:r>
          </a:p>
          <a:p>
            <a:pPr algn="ctr"/>
            <a:r>
              <a:rPr lang="en-GB" sz="4400" b="1" dirty="0"/>
              <a:t>from A to B</a:t>
            </a:r>
            <a:r>
              <a:rPr lang="en-GB" sz="4400" dirty="0"/>
              <a:t>?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607654" y="3467311"/>
            <a:ext cx="49347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What is the bearing </a:t>
            </a:r>
          </a:p>
          <a:p>
            <a:pPr algn="ctr"/>
            <a:r>
              <a:rPr lang="en-GB" sz="4400" b="1" dirty="0"/>
              <a:t>to B from A</a:t>
            </a:r>
            <a:r>
              <a:rPr lang="en-GB" sz="4400" dirty="0"/>
              <a:t>?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8571994" y="2143262"/>
            <a:ext cx="1429555" cy="631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solidFill>
                  <a:srgbClr val="7030A0"/>
                </a:solidFill>
              </a:rPr>
              <a:t>105°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8653634" y="5101967"/>
            <a:ext cx="1429555" cy="631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solidFill>
                  <a:srgbClr val="7030A0"/>
                </a:solidFill>
              </a:rPr>
              <a:t>105°</a:t>
            </a:r>
          </a:p>
        </p:txBody>
      </p:sp>
    </p:spTree>
    <p:extLst>
      <p:ext uri="{BB962C8B-B14F-4D97-AF65-F5344CB8AC3E}">
        <p14:creationId xmlns:p14="http://schemas.microsoft.com/office/powerpoint/2010/main" val="93927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180" y="1347181"/>
            <a:ext cx="6136675" cy="456002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83356" y="623442"/>
            <a:ext cx="47298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What is the bearing </a:t>
            </a:r>
          </a:p>
          <a:p>
            <a:pPr algn="ctr"/>
            <a:r>
              <a:rPr lang="en-GB" sz="4400" b="1" dirty="0"/>
              <a:t>from B to A</a:t>
            </a:r>
            <a:r>
              <a:rPr lang="en-GB" sz="4400" dirty="0"/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83855" y="3455962"/>
            <a:ext cx="493475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What is the bearing </a:t>
            </a:r>
          </a:p>
          <a:p>
            <a:pPr algn="ctr"/>
            <a:r>
              <a:rPr lang="en-GB" sz="4400" b="1" dirty="0"/>
              <a:t>to A from B</a:t>
            </a:r>
            <a:r>
              <a:rPr lang="en-GB" sz="4400" dirty="0"/>
              <a:t>?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533499" y="2131913"/>
            <a:ext cx="1429555" cy="631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solidFill>
                  <a:srgbClr val="FF0000"/>
                </a:solidFill>
              </a:rPr>
              <a:t>285°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8620976" y="5031210"/>
            <a:ext cx="1429555" cy="631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solidFill>
                  <a:srgbClr val="FF0000"/>
                </a:solidFill>
              </a:rPr>
              <a:t>285°</a:t>
            </a:r>
          </a:p>
        </p:txBody>
      </p:sp>
    </p:spTree>
    <p:extLst>
      <p:ext uri="{BB962C8B-B14F-4D97-AF65-F5344CB8AC3E}">
        <p14:creationId xmlns:p14="http://schemas.microsoft.com/office/powerpoint/2010/main" val="99367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550927" y="3879111"/>
            <a:ext cx="149909" cy="146791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173142" y="3850371"/>
            <a:ext cx="537908" cy="621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GB" sz="2400" dirty="0">
                <a:solidFill>
                  <a:srgbClr val="010066"/>
                </a:solidFill>
              </a:rPr>
              <a:t>A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1619267" y="2221231"/>
            <a:ext cx="0" cy="16578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427473" y="1725209"/>
            <a:ext cx="562158" cy="621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GB" sz="2400" dirty="0">
                <a:solidFill>
                  <a:srgbClr val="010066"/>
                </a:solidFill>
              </a:rPr>
              <a:t>N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rot="6300000" flipV="1">
            <a:off x="3164650" y="2802396"/>
            <a:ext cx="0" cy="306871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0" name="Arc 11"/>
          <p:cNvSpPr>
            <a:spLocks/>
          </p:cNvSpPr>
          <p:nvPr/>
        </p:nvSpPr>
        <p:spPr bwMode="auto">
          <a:xfrm>
            <a:off x="1645723" y="3322167"/>
            <a:ext cx="687816" cy="785766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195"/>
              <a:gd name="T2" fmla="*/ 21299 w 21600"/>
              <a:gd name="T3" fmla="*/ 25195 h 25195"/>
              <a:gd name="T4" fmla="*/ 0 w 21600"/>
              <a:gd name="T5" fmla="*/ 21600 h 25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195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04"/>
                  <a:pt x="21499" y="24007"/>
                  <a:pt x="21298" y="25194"/>
                </a:cubicBezTo>
              </a:path>
              <a:path w="21600" h="25195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804"/>
                  <a:pt x="21499" y="24007"/>
                  <a:pt x="21298" y="25194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085784" y="2968779"/>
            <a:ext cx="1117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GB" sz="3600" dirty="0">
                <a:solidFill>
                  <a:srgbClr val="010066"/>
                </a:solidFill>
              </a:rPr>
              <a:t>120</a:t>
            </a:r>
            <a:r>
              <a:rPr lang="en-GB" sz="3600" dirty="0">
                <a:solidFill>
                  <a:srgbClr val="002060"/>
                </a:solidFill>
              </a:rPr>
              <a:t>°</a:t>
            </a:r>
            <a:endParaRPr lang="en-GB" sz="3600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4533668" y="4630339"/>
            <a:ext cx="149909" cy="146791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4339667" y="4688997"/>
            <a:ext cx="537908" cy="621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GB" sz="2400" dirty="0">
                <a:solidFill>
                  <a:srgbClr val="010066"/>
                </a:solidFill>
              </a:rPr>
              <a:t>B</a:t>
            </a:r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 flipV="1">
            <a:off x="4621850" y="3030744"/>
            <a:ext cx="0" cy="16578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GB"/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4402499" y="2552632"/>
            <a:ext cx="562158" cy="621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GB" sz="2400" dirty="0">
                <a:solidFill>
                  <a:srgbClr val="010066"/>
                </a:solidFill>
              </a:rPr>
              <a:t>N</a:t>
            </a:r>
          </a:p>
        </p:txBody>
      </p:sp>
      <p:sp>
        <p:nvSpPr>
          <p:cNvPr id="16" name="Arc 19"/>
          <p:cNvSpPr>
            <a:spLocks/>
          </p:cNvSpPr>
          <p:nvPr/>
        </p:nvSpPr>
        <p:spPr bwMode="auto">
          <a:xfrm>
            <a:off x="3925215" y="4034538"/>
            <a:ext cx="1375633" cy="1347028"/>
          </a:xfrm>
          <a:custGeom>
            <a:avLst/>
            <a:gdLst>
              <a:gd name="G0" fmla="+- 21600 0 0"/>
              <a:gd name="G1" fmla="+- 21599 0 0"/>
              <a:gd name="G2" fmla="+- 21600 0 0"/>
              <a:gd name="T0" fmla="*/ 21799 w 43200"/>
              <a:gd name="T1" fmla="*/ 0 h 43199"/>
              <a:gd name="T2" fmla="*/ 616 w 43200"/>
              <a:gd name="T3" fmla="*/ 16475 h 43199"/>
              <a:gd name="T4" fmla="*/ 21600 w 43200"/>
              <a:gd name="T5" fmla="*/ 21599 h 43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199" fill="none" extrusionOk="0">
                <a:moveTo>
                  <a:pt x="21799" y="-1"/>
                </a:moveTo>
                <a:cubicBezTo>
                  <a:pt x="33650" y="109"/>
                  <a:pt x="43200" y="9747"/>
                  <a:pt x="43200" y="21599"/>
                </a:cubicBezTo>
                <a:cubicBezTo>
                  <a:pt x="43200" y="33528"/>
                  <a:pt x="33529" y="43199"/>
                  <a:pt x="21600" y="43199"/>
                </a:cubicBezTo>
                <a:cubicBezTo>
                  <a:pt x="9670" y="43199"/>
                  <a:pt x="0" y="33528"/>
                  <a:pt x="0" y="21599"/>
                </a:cubicBezTo>
                <a:cubicBezTo>
                  <a:pt x="-1" y="19872"/>
                  <a:pt x="206" y="18152"/>
                  <a:pt x="616" y="16475"/>
                </a:cubicBezTo>
              </a:path>
              <a:path w="43200" h="43199" stroke="0" extrusionOk="0">
                <a:moveTo>
                  <a:pt x="21799" y="-1"/>
                </a:moveTo>
                <a:cubicBezTo>
                  <a:pt x="33650" y="109"/>
                  <a:pt x="43200" y="9747"/>
                  <a:pt x="43200" y="21599"/>
                </a:cubicBezTo>
                <a:cubicBezTo>
                  <a:pt x="43200" y="33528"/>
                  <a:pt x="33529" y="43199"/>
                  <a:pt x="21600" y="43199"/>
                </a:cubicBezTo>
                <a:cubicBezTo>
                  <a:pt x="9670" y="43199"/>
                  <a:pt x="0" y="33528"/>
                  <a:pt x="0" y="21599"/>
                </a:cubicBezTo>
                <a:cubicBezTo>
                  <a:pt x="-1" y="19872"/>
                  <a:pt x="206" y="18152"/>
                  <a:pt x="616" y="16475"/>
                </a:cubicBezTo>
                <a:lnTo>
                  <a:pt x="21600" y="21599"/>
                </a:lnTo>
                <a:close/>
              </a:path>
            </a:pathLst>
          </a:custGeom>
          <a:noFill/>
          <a:ln w="28575">
            <a:solidFill>
              <a:srgbClr val="0000FF"/>
            </a:solidFill>
            <a:round/>
            <a:headEnd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GB">
              <a:solidFill>
                <a:srgbClr val="0000FF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837214" y="3896381"/>
            <a:ext cx="846363" cy="64633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GB" sz="3600" dirty="0">
                <a:solidFill>
                  <a:srgbClr val="FF0000"/>
                </a:solidFill>
              </a:rPr>
              <a:t>60°</a:t>
            </a:r>
            <a:endParaRPr lang="en-GB" sz="360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018" y="357703"/>
            <a:ext cx="121689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/>
              <a:t>What is the bearing from B to A?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5989749" y="3121509"/>
            <a:ext cx="451095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GB" sz="4800" dirty="0"/>
              <a:t>360°</a:t>
            </a:r>
            <a:r>
              <a:rPr lang="en-GB" sz="4800" dirty="0">
                <a:cs typeface="Arial" charset="0"/>
              </a:rPr>
              <a:t> </a:t>
            </a:r>
            <a:r>
              <a:rPr lang="en-GB" sz="4800" dirty="0"/>
              <a:t>–</a:t>
            </a:r>
            <a:r>
              <a:rPr lang="en-GB" sz="4800" dirty="0">
                <a:cs typeface="Arial" charset="0"/>
              </a:rPr>
              <a:t> </a:t>
            </a:r>
            <a:r>
              <a:rPr lang="en-GB" sz="4800" dirty="0">
                <a:solidFill>
                  <a:srgbClr val="FF0000"/>
                </a:solidFill>
              </a:rPr>
              <a:t>60°</a:t>
            </a:r>
            <a:r>
              <a:rPr lang="en-GB" sz="4800" dirty="0">
                <a:solidFill>
                  <a:srgbClr val="010066"/>
                </a:solidFill>
                <a:cs typeface="Arial" charset="0"/>
              </a:rPr>
              <a:t> </a:t>
            </a:r>
            <a:r>
              <a:rPr lang="en-GB" sz="4800" dirty="0">
                <a:cs typeface="Arial" charset="0"/>
              </a:rPr>
              <a:t>=</a:t>
            </a:r>
            <a:r>
              <a:rPr lang="en-GB" sz="4800" dirty="0">
                <a:solidFill>
                  <a:srgbClr val="010066"/>
                </a:solidFill>
                <a:cs typeface="Arial" charset="0"/>
              </a:rPr>
              <a:t> </a:t>
            </a:r>
            <a:r>
              <a:rPr lang="en-GB" sz="4800" b="1" dirty="0">
                <a:solidFill>
                  <a:srgbClr val="0000FF"/>
                </a:solidFill>
                <a:cs typeface="Arial" charset="0"/>
              </a:rPr>
              <a:t>300°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827668" y="1692306"/>
            <a:ext cx="6835123" cy="83099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GB" sz="4800" dirty="0">
                <a:solidFill>
                  <a:srgbClr val="FF0000"/>
                </a:solidFill>
              </a:rPr>
              <a:t>60° </a:t>
            </a:r>
            <a:r>
              <a:rPr lang="en-GB" sz="3600" dirty="0"/>
              <a:t>co-interior angles add to 180˚</a:t>
            </a:r>
            <a:endParaRPr lang="en-GB" sz="48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73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/>
      <p:bldP spid="25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189</Words>
  <Application>Microsoft Office PowerPoint</Application>
  <PresentationFormat>Widescreen</PresentationFormat>
  <Paragraphs>58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 Gale</dc:creator>
  <cp:lastModifiedBy>Stewart Gale</cp:lastModifiedBy>
  <cp:revision>15</cp:revision>
  <dcterms:created xsi:type="dcterms:W3CDTF">2016-02-20T06:11:55Z</dcterms:created>
  <dcterms:modified xsi:type="dcterms:W3CDTF">2022-01-13T06:26:20Z</dcterms:modified>
</cp:coreProperties>
</file>