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2" r:id="rId4"/>
    <p:sldId id="263" r:id="rId5"/>
    <p:sldId id="264" r:id="rId6"/>
    <p:sldId id="261" r:id="rId7"/>
    <p:sldId id="265" r:id="rId8"/>
    <p:sldId id="267" r:id="rId9"/>
    <p:sldId id="266" r:id="rId10"/>
    <p:sldId id="25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C2A543-2824-499A-8024-F5ABA5CECA92}" v="1" dt="2021-11-09T10:29:17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0" autoAdjust="0"/>
    <p:restoredTop sz="94660"/>
  </p:normalViewPr>
  <p:slideViewPr>
    <p:cSldViewPr snapToGrid="0">
      <p:cViewPr>
        <p:scale>
          <a:sx n="80" d="100"/>
          <a:sy n="80" d="100"/>
        </p:scale>
        <p:origin x="441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9AC2A543-2824-499A-8024-F5ABA5CECA92}"/>
    <pc:docChg chg="custSel addSld modSld">
      <pc:chgData name="Stewart Gale" userId="3647ddd2-6040-41ae-a96d-232c23482af8" providerId="ADAL" clId="{9AC2A543-2824-499A-8024-F5ABA5CECA92}" dt="2021-11-09T10:29:50.733" v="19" actId="1076"/>
      <pc:docMkLst>
        <pc:docMk/>
      </pc:docMkLst>
      <pc:sldChg chg="delSp modSp mod">
        <pc:chgData name="Stewart Gale" userId="3647ddd2-6040-41ae-a96d-232c23482af8" providerId="ADAL" clId="{9AC2A543-2824-499A-8024-F5ABA5CECA92}" dt="2021-11-09T10:29:30.958" v="11" actId="1076"/>
        <pc:sldMkLst>
          <pc:docMk/>
          <pc:sldMk cId="287859994" sldId="256"/>
        </pc:sldMkLst>
        <pc:spChg chg="mod">
          <ac:chgData name="Stewart Gale" userId="3647ddd2-6040-41ae-a96d-232c23482af8" providerId="ADAL" clId="{9AC2A543-2824-499A-8024-F5ABA5CECA92}" dt="2021-11-09T10:29:30.958" v="11" actId="1076"/>
          <ac:spMkLst>
            <pc:docMk/>
            <pc:sldMk cId="287859994" sldId="256"/>
            <ac:spMk id="4" creationId="{00000000-0000-0000-0000-000000000000}"/>
          </ac:spMkLst>
        </pc:spChg>
        <pc:spChg chg="del">
          <ac:chgData name="Stewart Gale" userId="3647ddd2-6040-41ae-a96d-232c23482af8" providerId="ADAL" clId="{9AC2A543-2824-499A-8024-F5ABA5CECA92}" dt="2021-11-09T10:29:21.233" v="1" actId="478"/>
          <ac:spMkLst>
            <pc:docMk/>
            <pc:sldMk cId="287859994" sldId="256"/>
            <ac:spMk id="6" creationId="{00000000-0000-0000-0000-000000000000}"/>
          </ac:spMkLst>
        </pc:spChg>
        <pc:grpChg chg="del">
          <ac:chgData name="Stewart Gale" userId="3647ddd2-6040-41ae-a96d-232c23482af8" providerId="ADAL" clId="{9AC2A543-2824-499A-8024-F5ABA5CECA92}" dt="2021-11-09T10:29:21.233" v="1" actId="478"/>
          <ac:grpSpMkLst>
            <pc:docMk/>
            <pc:sldMk cId="287859994" sldId="256"/>
            <ac:grpSpMk id="5" creationId="{00000000-0000-0000-0000-000000000000}"/>
          </ac:grpSpMkLst>
        </pc:grpChg>
      </pc:sldChg>
      <pc:sldChg chg="delSp modSp add mod">
        <pc:chgData name="Stewart Gale" userId="3647ddd2-6040-41ae-a96d-232c23482af8" providerId="ADAL" clId="{9AC2A543-2824-499A-8024-F5ABA5CECA92}" dt="2021-11-09T10:29:50.733" v="19" actId="1076"/>
        <pc:sldMkLst>
          <pc:docMk/>
          <pc:sldMk cId="1976240198" sldId="268"/>
        </pc:sldMkLst>
        <pc:spChg chg="del">
          <ac:chgData name="Stewart Gale" userId="3647ddd2-6040-41ae-a96d-232c23482af8" providerId="ADAL" clId="{9AC2A543-2824-499A-8024-F5ABA5CECA92}" dt="2021-11-09T10:29:37.461" v="12" actId="478"/>
          <ac:spMkLst>
            <pc:docMk/>
            <pc:sldMk cId="1976240198" sldId="268"/>
            <ac:spMk id="4" creationId="{00000000-0000-0000-0000-000000000000}"/>
          </ac:spMkLst>
        </pc:spChg>
        <pc:spChg chg="mod">
          <ac:chgData name="Stewart Gale" userId="3647ddd2-6040-41ae-a96d-232c23482af8" providerId="ADAL" clId="{9AC2A543-2824-499A-8024-F5ABA5CECA92}" dt="2021-11-09T10:29:45.518" v="16" actId="122"/>
          <ac:spMkLst>
            <pc:docMk/>
            <pc:sldMk cId="1976240198" sldId="268"/>
            <ac:spMk id="6" creationId="{00000000-0000-0000-0000-000000000000}"/>
          </ac:spMkLst>
        </pc:spChg>
        <pc:grpChg chg="mod">
          <ac:chgData name="Stewart Gale" userId="3647ddd2-6040-41ae-a96d-232c23482af8" providerId="ADAL" clId="{9AC2A543-2824-499A-8024-F5ABA5CECA92}" dt="2021-11-09T10:29:50.733" v="19" actId="1076"/>
          <ac:grpSpMkLst>
            <pc:docMk/>
            <pc:sldMk cId="1976240198" sldId="268"/>
            <ac:grpSpMk id="5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930DC-8D5D-4725-A9CD-7FF8A6217A2E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3C1AB-C56E-4384-982E-0F3C7EB60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0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8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8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9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00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3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2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4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5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59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DD7F-8352-4060-8361-C7F922F82D50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94FF-506D-4ADB-BF43-B0A668BAE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047" y="1490969"/>
            <a:ext cx="113343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Cumulative </a:t>
            </a:r>
            <a:r>
              <a:rPr lang="en-GB" sz="9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requency </a:t>
            </a:r>
            <a:r>
              <a:rPr lang="en-GB" sz="9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raphs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878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026412" y="1150704"/>
            <a:ext cx="5100671" cy="5326377"/>
            <a:chOff x="0" y="0"/>
            <a:chExt cx="2605" cy="3667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" y="109"/>
              <a:ext cx="2145" cy="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460" y="110"/>
              <a:ext cx="0" cy="3057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460" y="3167"/>
              <a:ext cx="2125" cy="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853" y="3349"/>
              <a:ext cx="116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Number</a:t>
              </a:r>
              <a:r>
                <a:rPr kumimoji="0" lang="en-GB" sz="2400" b="0" i="0" u="none" strike="noStrike" kern="0" cap="none" spc="0" normalizeH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of Laps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 rot="16200000">
              <a:off x="-883" y="1460"/>
              <a:ext cx="2049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Cumulative frequency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414" y="2861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414" y="2555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414" y="2249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14" y="1943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14" y="1638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14" y="1332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414" y="1026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14" y="72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>
              <a:off x="414" y="414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414" y="109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 rot="-5400000">
              <a:off x="437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 rot="-5400000">
              <a:off x="742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rot="-5400000">
              <a:off x="1047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 rot="-5400000">
              <a:off x="1353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rot="-5400000">
              <a:off x="1658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rot="-5400000">
              <a:off x="1964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rot="-5400000">
              <a:off x="2269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322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7" name="Text Box 28"/>
            <p:cNvSpPr txBox="1">
              <a:spLocks noChangeArrowheads="1"/>
            </p:cNvSpPr>
            <p:nvPr/>
          </p:nvSpPr>
          <p:spPr bwMode="auto">
            <a:xfrm>
              <a:off x="640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946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20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1251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30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1556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40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1861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50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 Box 34"/>
            <p:cNvSpPr txBox="1">
              <a:spLocks noChangeArrowheads="1"/>
            </p:cNvSpPr>
            <p:nvPr/>
          </p:nvSpPr>
          <p:spPr bwMode="auto">
            <a:xfrm>
              <a:off x="200" y="2749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2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 Box 35"/>
            <p:cNvSpPr txBox="1">
              <a:spLocks noChangeArrowheads="1"/>
            </p:cNvSpPr>
            <p:nvPr/>
          </p:nvSpPr>
          <p:spPr bwMode="auto">
            <a:xfrm>
              <a:off x="200" y="2443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4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 Box 36"/>
            <p:cNvSpPr txBox="1">
              <a:spLocks noChangeArrowheads="1"/>
            </p:cNvSpPr>
            <p:nvPr/>
          </p:nvSpPr>
          <p:spPr bwMode="auto">
            <a:xfrm>
              <a:off x="200" y="2138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6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 Box 37"/>
            <p:cNvSpPr txBox="1">
              <a:spLocks noChangeArrowheads="1"/>
            </p:cNvSpPr>
            <p:nvPr/>
          </p:nvSpPr>
          <p:spPr bwMode="auto">
            <a:xfrm>
              <a:off x="200" y="183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8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 Box 38"/>
            <p:cNvSpPr txBox="1">
              <a:spLocks noChangeArrowheads="1"/>
            </p:cNvSpPr>
            <p:nvPr/>
          </p:nvSpPr>
          <p:spPr bwMode="auto">
            <a:xfrm>
              <a:off x="200" y="152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200" y="122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12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Text Box 40"/>
            <p:cNvSpPr txBox="1">
              <a:spLocks noChangeArrowheads="1"/>
            </p:cNvSpPr>
            <p:nvPr/>
          </p:nvSpPr>
          <p:spPr bwMode="auto">
            <a:xfrm>
              <a:off x="200" y="916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14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Text Box 41"/>
            <p:cNvSpPr txBox="1">
              <a:spLocks noChangeArrowheads="1"/>
            </p:cNvSpPr>
            <p:nvPr/>
          </p:nvSpPr>
          <p:spPr bwMode="auto">
            <a:xfrm>
              <a:off x="200" y="61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16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Text Box 42"/>
            <p:cNvSpPr txBox="1">
              <a:spLocks noChangeArrowheads="1"/>
            </p:cNvSpPr>
            <p:nvPr/>
          </p:nvSpPr>
          <p:spPr bwMode="auto">
            <a:xfrm>
              <a:off x="200" y="305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18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129" y="0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20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71" y="3053"/>
              <a:ext cx="18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414" y="3167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496893" y="4815402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098009" y="4378195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685418" y="2600315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278702" y="1483330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883733" y="1264000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82072" y="5710152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484795"/>
              </p:ext>
            </p:extLst>
          </p:nvPr>
        </p:nvGraphicFramePr>
        <p:xfrm>
          <a:off x="634429" y="1027407"/>
          <a:ext cx="4753067" cy="3432895"/>
        </p:xfrm>
        <a:graphic>
          <a:graphicData uri="http://schemas.openxmlformats.org/drawingml/2006/table">
            <a:tbl>
              <a:tblPr/>
              <a:tblGrid>
                <a:gridCol w="234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" name="Freeform 55"/>
          <p:cNvSpPr/>
          <p:nvPr/>
        </p:nvSpPr>
        <p:spPr>
          <a:xfrm>
            <a:off x="6909484" y="1264000"/>
            <a:ext cx="3083202" cy="4471389"/>
          </a:xfrm>
          <a:custGeom>
            <a:avLst/>
            <a:gdLst>
              <a:gd name="connsiteX0" fmla="*/ 0 w 3083202"/>
              <a:gd name="connsiteY0" fmla="*/ 4471389 h 4471389"/>
              <a:gd name="connsiteX1" fmla="*/ 605307 w 3083202"/>
              <a:gd name="connsiteY1" fmla="*/ 3569868 h 4471389"/>
              <a:gd name="connsiteX2" fmla="*/ 1249250 w 3083202"/>
              <a:gd name="connsiteY2" fmla="*/ 3119107 h 4471389"/>
              <a:gd name="connsiteX3" fmla="*/ 1790163 w 3083202"/>
              <a:gd name="connsiteY3" fmla="*/ 1367580 h 4471389"/>
              <a:gd name="connsiteX4" fmla="*/ 2395470 w 3083202"/>
              <a:gd name="connsiteY4" fmla="*/ 247118 h 4471389"/>
              <a:gd name="connsiteX5" fmla="*/ 3026535 w 3083202"/>
              <a:gd name="connsiteY5" fmla="*/ 15299 h 4471389"/>
              <a:gd name="connsiteX6" fmla="*/ 3013656 w 3083202"/>
              <a:gd name="connsiteY6" fmla="*/ 41057 h 447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3202" h="4471389">
                <a:moveTo>
                  <a:pt x="0" y="4471389"/>
                </a:moveTo>
                <a:cubicBezTo>
                  <a:pt x="198549" y="4133318"/>
                  <a:pt x="397099" y="3795248"/>
                  <a:pt x="605307" y="3569868"/>
                </a:cubicBezTo>
                <a:cubicBezTo>
                  <a:pt x="813515" y="3344488"/>
                  <a:pt x="1051774" y="3486155"/>
                  <a:pt x="1249250" y="3119107"/>
                </a:cubicBezTo>
                <a:cubicBezTo>
                  <a:pt x="1446726" y="2752059"/>
                  <a:pt x="1599126" y="1846245"/>
                  <a:pt x="1790163" y="1367580"/>
                </a:cubicBezTo>
                <a:cubicBezTo>
                  <a:pt x="1981200" y="888915"/>
                  <a:pt x="2189408" y="472498"/>
                  <a:pt x="2395470" y="247118"/>
                </a:cubicBezTo>
                <a:cubicBezTo>
                  <a:pt x="2601532" y="21738"/>
                  <a:pt x="2923504" y="49642"/>
                  <a:pt x="3026535" y="15299"/>
                </a:cubicBezTo>
                <a:cubicBezTo>
                  <a:pt x="3129566" y="-19045"/>
                  <a:pt x="3071611" y="11006"/>
                  <a:pt x="3013656" y="4105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6983913" y="4648427"/>
            <a:ext cx="894796" cy="1136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7939409" y="4642553"/>
            <a:ext cx="11748" cy="1092836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6923190" y="2460006"/>
            <a:ext cx="1852297" cy="1393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8788702" y="2460005"/>
            <a:ext cx="22013" cy="333584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6874802" y="3531492"/>
            <a:ext cx="161087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62" name="Line 65"/>
          <p:cNvSpPr>
            <a:spLocks noChangeShapeType="1"/>
          </p:cNvSpPr>
          <p:nvPr/>
        </p:nvSpPr>
        <p:spPr bwMode="auto">
          <a:xfrm>
            <a:off x="8475909" y="3512416"/>
            <a:ext cx="13688" cy="2238406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917359" y="5296678"/>
            <a:ext cx="1848735" cy="64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LQ = 18 </a:t>
            </a:r>
            <a:r>
              <a:rPr lang="en-US" sz="4000" dirty="0"/>
              <a:t>  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1495611" y="4552519"/>
            <a:ext cx="3048113" cy="74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Median = 26</a:t>
            </a: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245972" y="6060230"/>
            <a:ext cx="5560379" cy="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Interquartile Range = 13 </a:t>
            </a:r>
            <a:r>
              <a:rPr lang="en-US" sz="4000" dirty="0"/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5304" y="29109"/>
            <a:ext cx="7703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Plotting and Information.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3302983" y="5321915"/>
            <a:ext cx="1848735" cy="64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</a:rPr>
              <a:t>UQ = 31 </a:t>
            </a:r>
            <a:r>
              <a:rPr lang="en-US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936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96679"/>
              </p:ext>
            </p:extLst>
          </p:nvPr>
        </p:nvGraphicFramePr>
        <p:xfrm>
          <a:off x="293565" y="5827650"/>
          <a:ext cx="11621249" cy="680085"/>
        </p:xfrm>
        <a:graphic>
          <a:graphicData uri="http://schemas.openxmlformats.org/drawingml/2006/table">
            <a:tbl>
              <a:tblPr/>
              <a:tblGrid>
                <a:gridCol w="1162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Inter-quartiles are not affected by</a:t>
                      </a:r>
                      <a:r>
                        <a:rPr lang="en-GB" sz="4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extreme values</a:t>
                      </a:r>
                      <a:r>
                        <a:rPr lang="en-GB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GB" sz="4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9913" y="4853160"/>
            <a:ext cx="11297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Why use </a:t>
            </a:r>
            <a:r>
              <a:rPr lang="en-GB" sz="4400" b="1" dirty="0">
                <a:solidFill>
                  <a:srgbClr val="FF0000"/>
                </a:solidFill>
              </a:rPr>
              <a:t>inter-quartile range</a:t>
            </a:r>
            <a:r>
              <a:rPr lang="en-GB" sz="4400" dirty="0"/>
              <a:t> instead of </a:t>
            </a:r>
            <a:r>
              <a:rPr lang="en-GB" sz="4400" b="1" dirty="0">
                <a:solidFill>
                  <a:srgbClr val="0000FF"/>
                </a:solidFill>
              </a:rPr>
              <a:t>range</a:t>
            </a:r>
            <a:r>
              <a:rPr lang="en-GB" sz="4400" dirty="0"/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59999" y="3015505"/>
            <a:ext cx="565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middle 50% of the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4798" y="2108343"/>
            <a:ext cx="11433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0, 0, 1, 1, 18, </a:t>
            </a:r>
            <a:r>
              <a:rPr lang="en-GB" sz="3200" dirty="0">
                <a:solidFill>
                  <a:srgbClr val="FF0000"/>
                </a:solidFill>
              </a:rPr>
              <a:t>20, 24, 24, 24, 25, 25, 25, 26, 26, 31</a:t>
            </a:r>
            <a:r>
              <a:rPr lang="en-GB" sz="3200" dirty="0"/>
              <a:t>, 31, 32, 32, 38, 49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48219" y="2825643"/>
            <a:ext cx="5875098" cy="7309"/>
          </a:xfrm>
          <a:prstGeom prst="straightConnector1">
            <a:avLst/>
          </a:prstGeom>
          <a:ln w="539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9217" y="284944"/>
            <a:ext cx="11609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Below is the original data for </a:t>
            </a:r>
          </a:p>
          <a:p>
            <a:pPr algn="ctr"/>
            <a:r>
              <a:rPr lang="en-GB" sz="4800" dirty="0"/>
              <a:t>when the pit stops happened.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81968" y="4138018"/>
            <a:ext cx="620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20, 24, 24, 24, 25, 25, 25, 26, 26, 31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920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3244" y="120283"/>
            <a:ext cx="116357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Cumulative frequency is a </a:t>
            </a:r>
          </a:p>
          <a:p>
            <a:pPr algn="ctr"/>
            <a:r>
              <a:rPr lang="en-GB" sz="6000" dirty="0"/>
              <a:t>running total of the frequencies.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72340" y="2289983"/>
            <a:ext cx="4334954" cy="4212417"/>
            <a:chOff x="3936482" y="2893606"/>
            <a:chExt cx="3844111" cy="38441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6482" y="2893606"/>
              <a:ext cx="3844111" cy="384411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019105" y="3062177"/>
              <a:ext cx="318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38082" y="3554819"/>
              <a:ext cx="318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7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15539" y="4038600"/>
              <a:ext cx="5954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98039" y="4730600"/>
              <a:ext cx="6060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38258" y="5253820"/>
              <a:ext cx="7832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dirty="0"/>
                <a:t>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62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12711"/>
              </p:ext>
            </p:extLst>
          </p:nvPr>
        </p:nvGraphicFramePr>
        <p:xfrm>
          <a:off x="833675" y="592665"/>
          <a:ext cx="9798465" cy="5634990"/>
        </p:xfrm>
        <a:graphic>
          <a:graphicData uri="http://schemas.openxmlformats.org/drawingml/2006/table">
            <a:tbl>
              <a:tblPr/>
              <a:tblGrid>
                <a:gridCol w="4431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8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188521" y="1982259"/>
            <a:ext cx="1229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 4</a:t>
            </a:r>
          </a:p>
        </p:txBody>
      </p:sp>
      <p:sp>
        <p:nvSpPr>
          <p:cNvPr id="5" name="Rectangle 4"/>
          <p:cNvSpPr/>
          <p:nvPr/>
        </p:nvSpPr>
        <p:spPr>
          <a:xfrm>
            <a:off x="7573475" y="2814163"/>
            <a:ext cx="9848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endParaRPr lang="en-GB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7035819" y="3605445"/>
            <a:ext cx="15353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90746" y="4417334"/>
            <a:ext cx="17803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 14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35819" y="5311753"/>
            <a:ext cx="15353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5502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88202"/>
              </p:ext>
            </p:extLst>
          </p:nvPr>
        </p:nvGraphicFramePr>
        <p:xfrm>
          <a:off x="833675" y="592665"/>
          <a:ext cx="9798465" cy="5634990"/>
        </p:xfrm>
        <a:graphic>
          <a:graphicData uri="http://schemas.openxmlformats.org/drawingml/2006/table">
            <a:tbl>
              <a:tblPr/>
              <a:tblGrid>
                <a:gridCol w="4431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8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5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188521" y="1982259"/>
            <a:ext cx="1229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 2</a:t>
            </a:r>
          </a:p>
        </p:txBody>
      </p:sp>
      <p:sp>
        <p:nvSpPr>
          <p:cNvPr id="5" name="Rectangle 4"/>
          <p:cNvSpPr/>
          <p:nvPr/>
        </p:nvSpPr>
        <p:spPr>
          <a:xfrm>
            <a:off x="7573475" y="2814163"/>
            <a:ext cx="9848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9</a:t>
            </a:r>
            <a:endParaRPr lang="en-GB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7035819" y="3605445"/>
            <a:ext cx="15353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90746" y="4417334"/>
            <a:ext cx="17803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 24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35819" y="5311753"/>
            <a:ext cx="15353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6105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42175"/>
              </p:ext>
            </p:extLst>
          </p:nvPr>
        </p:nvGraphicFramePr>
        <p:xfrm>
          <a:off x="302320" y="2309752"/>
          <a:ext cx="5088457" cy="3419070"/>
        </p:xfrm>
        <a:graphic>
          <a:graphicData uri="http://schemas.openxmlformats.org/drawingml/2006/table">
            <a:tbl>
              <a:tblPr/>
              <a:tblGrid>
                <a:gridCol w="304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</a:t>
                      </a:r>
                    </a:p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475340"/>
              </p:ext>
            </p:extLst>
          </p:nvPr>
        </p:nvGraphicFramePr>
        <p:xfrm>
          <a:off x="5711260" y="2309752"/>
          <a:ext cx="6140413" cy="3434163"/>
        </p:xfrm>
        <a:graphic>
          <a:graphicData uri="http://schemas.openxmlformats.org/drawingml/2006/table">
            <a:tbl>
              <a:tblPr/>
              <a:tblGrid>
                <a:gridCol w="277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4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</a:t>
                      </a:r>
                    </a:p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8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39399" y="134451"/>
            <a:ext cx="10362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0" i="0" u="none" strike="noStrike" dirty="0">
                <a:solidFill>
                  <a:srgbClr val="000000"/>
                </a:solidFill>
                <a:effectLst/>
              </a:rPr>
              <a:t>The following two tables show when F1 drivers took a pit stop during a race.</a:t>
            </a:r>
            <a:r>
              <a:rPr lang="en-GB" sz="4800" dirty="0"/>
              <a:t> </a:t>
            </a:r>
          </a:p>
        </p:txBody>
      </p:sp>
      <p:pic>
        <p:nvPicPr>
          <p:cNvPr id="1026" name="Picture 2" descr="http://www.inkworm.co.uk/images/cartoons/cartoon-ferrari-f1-ca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9" b="7814"/>
          <a:stretch/>
        </p:blipFill>
        <p:spPr bwMode="auto">
          <a:xfrm>
            <a:off x="9922465" y="978978"/>
            <a:ext cx="1990678" cy="102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77365" y="5874359"/>
            <a:ext cx="9669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are differences in the tables?</a:t>
            </a:r>
          </a:p>
        </p:txBody>
      </p:sp>
    </p:spTree>
    <p:extLst>
      <p:ext uri="{BB962C8B-B14F-4D97-AF65-F5344CB8AC3E}">
        <p14:creationId xmlns:p14="http://schemas.microsoft.com/office/powerpoint/2010/main" val="276706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60251"/>
              </p:ext>
            </p:extLst>
          </p:nvPr>
        </p:nvGraphicFramePr>
        <p:xfrm>
          <a:off x="294695" y="2375493"/>
          <a:ext cx="5088457" cy="3419070"/>
        </p:xfrm>
        <a:graphic>
          <a:graphicData uri="http://schemas.openxmlformats.org/drawingml/2006/table">
            <a:tbl>
              <a:tblPr/>
              <a:tblGrid>
                <a:gridCol w="304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</a:t>
                      </a:r>
                    </a:p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14287" y="179055"/>
            <a:ext cx="9793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0" i="0" u="none" strike="noStrike" dirty="0">
                <a:solidFill>
                  <a:srgbClr val="000000"/>
                </a:solidFill>
                <a:effectLst/>
              </a:rPr>
              <a:t>The tables show when F1 drivers took </a:t>
            </a:r>
          </a:p>
          <a:p>
            <a:pPr algn="ctr"/>
            <a:r>
              <a:rPr lang="en-GB" sz="4800" b="0" i="0" u="none" strike="noStrike" dirty="0">
                <a:solidFill>
                  <a:srgbClr val="000000"/>
                </a:solidFill>
                <a:effectLst/>
              </a:rPr>
              <a:t>a pit stop during a race.</a:t>
            </a:r>
            <a:r>
              <a:rPr lang="en-GB" sz="4800" dirty="0"/>
              <a:t> </a:t>
            </a:r>
          </a:p>
        </p:txBody>
      </p:sp>
      <p:pic>
        <p:nvPicPr>
          <p:cNvPr id="1026" name="Picture 2" descr="http://www.inkworm.co.uk/images/cartoons/cartoon-ferrari-f1-ca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9" b="7814"/>
          <a:stretch/>
        </p:blipFill>
        <p:spPr bwMode="auto">
          <a:xfrm>
            <a:off x="9137156" y="1174598"/>
            <a:ext cx="1857159" cy="95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90728" y="2179859"/>
            <a:ext cx="6535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can you say about </a:t>
            </a:r>
          </a:p>
          <a:p>
            <a:pPr algn="ctr"/>
            <a:r>
              <a:rPr lang="en-GB" sz="4800" dirty="0"/>
              <a:t>the race from the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8229" y="3881835"/>
            <a:ext cx="61802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Why did pit stops happen between </a:t>
            </a:r>
          </a:p>
          <a:p>
            <a:pPr algn="ctr"/>
            <a:r>
              <a:rPr lang="en-GB" sz="2800" dirty="0"/>
              <a:t>0 and 10 laps?</a:t>
            </a:r>
          </a:p>
          <a:p>
            <a:pPr algn="ctr"/>
            <a:endParaRPr lang="en-GB" sz="1600" dirty="0"/>
          </a:p>
          <a:p>
            <a:pPr algn="ctr"/>
            <a:r>
              <a:rPr lang="en-GB" sz="2800" dirty="0"/>
              <a:t>Why did a pit stop happen between </a:t>
            </a:r>
          </a:p>
          <a:p>
            <a:pPr algn="ctr"/>
            <a:r>
              <a:rPr lang="en-GB" sz="2800" dirty="0"/>
              <a:t>40 and 50 laps?</a:t>
            </a:r>
          </a:p>
          <a:p>
            <a:pPr algn="ctr"/>
            <a:endParaRPr lang="en-GB" sz="1600" dirty="0"/>
          </a:p>
          <a:p>
            <a:pPr algn="ctr"/>
            <a:r>
              <a:rPr lang="en-GB" sz="2800" dirty="0"/>
              <a:t>Which was the modal group and Why?</a:t>
            </a:r>
          </a:p>
        </p:txBody>
      </p:sp>
    </p:spTree>
    <p:extLst>
      <p:ext uri="{BB962C8B-B14F-4D97-AF65-F5344CB8AC3E}">
        <p14:creationId xmlns:p14="http://schemas.microsoft.com/office/powerpoint/2010/main" val="175547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14287" y="179055"/>
            <a:ext cx="9793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0" i="0" u="none" strike="noStrike" dirty="0">
                <a:solidFill>
                  <a:srgbClr val="000000"/>
                </a:solidFill>
                <a:effectLst/>
              </a:rPr>
              <a:t>The tables show when F1 drivers took </a:t>
            </a:r>
          </a:p>
          <a:p>
            <a:pPr algn="ctr"/>
            <a:r>
              <a:rPr lang="en-GB" sz="4800" b="0" i="0" u="none" strike="noStrike" dirty="0">
                <a:solidFill>
                  <a:srgbClr val="000000"/>
                </a:solidFill>
                <a:effectLst/>
              </a:rPr>
              <a:t>a pit stop during a race.</a:t>
            </a:r>
            <a:r>
              <a:rPr lang="en-GB" sz="4800" dirty="0"/>
              <a:t> </a:t>
            </a:r>
          </a:p>
        </p:txBody>
      </p:sp>
      <p:pic>
        <p:nvPicPr>
          <p:cNvPr id="1026" name="Picture 2" descr="http://www.inkworm.co.uk/images/cartoons/cartoon-ferrari-f1-ca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9" b="7814"/>
          <a:stretch/>
        </p:blipFill>
        <p:spPr bwMode="auto">
          <a:xfrm>
            <a:off x="9147914" y="1065621"/>
            <a:ext cx="1990678" cy="102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22683"/>
              </p:ext>
            </p:extLst>
          </p:nvPr>
        </p:nvGraphicFramePr>
        <p:xfrm>
          <a:off x="251566" y="2490095"/>
          <a:ext cx="5459694" cy="3641762"/>
        </p:xfrm>
        <a:graphic>
          <a:graphicData uri="http://schemas.openxmlformats.org/drawingml/2006/table">
            <a:tbl>
              <a:tblPr/>
              <a:tblGrid>
                <a:gridCol w="246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8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</a:t>
                      </a:r>
                    </a:p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08111" y="2200307"/>
            <a:ext cx="5810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can you say about </a:t>
            </a:r>
          </a:p>
          <a:p>
            <a:pPr algn="ctr"/>
            <a:r>
              <a:rPr lang="en-GB" sz="4400" dirty="0"/>
              <a:t>the race from the data?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4397" y="3834272"/>
            <a:ext cx="615121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pit stops happen in the race?</a:t>
            </a:r>
          </a:p>
          <a:p>
            <a:pPr algn="ctr"/>
            <a:endParaRPr lang="en-GB" sz="1600" dirty="0"/>
          </a:p>
          <a:p>
            <a:pPr algn="ctr"/>
            <a:r>
              <a:rPr lang="en-GB" sz="2800" dirty="0"/>
              <a:t>When was the biggest increase in the cumulative frequency?</a:t>
            </a:r>
          </a:p>
          <a:p>
            <a:pPr algn="ctr"/>
            <a:endParaRPr lang="en-GB" sz="1600" dirty="0"/>
          </a:p>
          <a:p>
            <a:pPr algn="ctr"/>
            <a:r>
              <a:rPr lang="en-GB" sz="2800" dirty="0"/>
              <a:t>Where were the smallest increases in the cumulative frequency?</a:t>
            </a:r>
          </a:p>
        </p:txBody>
      </p:sp>
    </p:spTree>
    <p:extLst>
      <p:ext uri="{BB962C8B-B14F-4D97-AF65-F5344CB8AC3E}">
        <p14:creationId xmlns:p14="http://schemas.microsoft.com/office/powerpoint/2010/main" val="84115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201849" y="1409348"/>
            <a:ext cx="5100671" cy="5326377"/>
            <a:chOff x="0" y="0"/>
            <a:chExt cx="2605" cy="3667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" y="109"/>
              <a:ext cx="2145" cy="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460" y="110"/>
              <a:ext cx="0" cy="3057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460" y="3167"/>
              <a:ext cx="2125" cy="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853" y="3349"/>
              <a:ext cx="116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Number</a:t>
              </a:r>
              <a:r>
                <a:rPr kumimoji="0" lang="en-GB" sz="2400" b="0" i="0" u="none" strike="noStrike" kern="0" cap="none" spc="0" normalizeH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of Laps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 rot="16200000">
              <a:off x="-883" y="1460"/>
              <a:ext cx="2049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Cumulative frequency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414" y="2861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414" y="2555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414" y="2249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14" y="1943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14" y="1638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14" y="1332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414" y="1026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14" y="72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>
              <a:off x="414" y="414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414" y="109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 rot="-5400000">
              <a:off x="437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 rot="-5400000">
              <a:off x="742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rot="-5400000">
              <a:off x="1047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 rot="-5400000">
              <a:off x="1353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rot="-5400000">
              <a:off x="1658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rot="-5400000">
              <a:off x="1964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 rot="-5400000">
              <a:off x="2269" y="3190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322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7" name="Text Box 28"/>
            <p:cNvSpPr txBox="1">
              <a:spLocks noChangeArrowheads="1"/>
            </p:cNvSpPr>
            <p:nvPr/>
          </p:nvSpPr>
          <p:spPr bwMode="auto">
            <a:xfrm>
              <a:off x="640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946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20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1251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30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1556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40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1861" y="316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50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 Box 34"/>
            <p:cNvSpPr txBox="1">
              <a:spLocks noChangeArrowheads="1"/>
            </p:cNvSpPr>
            <p:nvPr/>
          </p:nvSpPr>
          <p:spPr bwMode="auto">
            <a:xfrm>
              <a:off x="200" y="2749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2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 Box 35"/>
            <p:cNvSpPr txBox="1">
              <a:spLocks noChangeArrowheads="1"/>
            </p:cNvSpPr>
            <p:nvPr/>
          </p:nvSpPr>
          <p:spPr bwMode="auto">
            <a:xfrm>
              <a:off x="200" y="2443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4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 Box 36"/>
            <p:cNvSpPr txBox="1">
              <a:spLocks noChangeArrowheads="1"/>
            </p:cNvSpPr>
            <p:nvPr/>
          </p:nvSpPr>
          <p:spPr bwMode="auto">
            <a:xfrm>
              <a:off x="200" y="2138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6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 Box 37"/>
            <p:cNvSpPr txBox="1">
              <a:spLocks noChangeArrowheads="1"/>
            </p:cNvSpPr>
            <p:nvPr/>
          </p:nvSpPr>
          <p:spPr bwMode="auto">
            <a:xfrm>
              <a:off x="200" y="183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8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 Box 38"/>
            <p:cNvSpPr txBox="1">
              <a:spLocks noChangeArrowheads="1"/>
            </p:cNvSpPr>
            <p:nvPr/>
          </p:nvSpPr>
          <p:spPr bwMode="auto">
            <a:xfrm>
              <a:off x="200" y="1527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200" y="1221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12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Text Box 40"/>
            <p:cNvSpPr txBox="1">
              <a:spLocks noChangeArrowheads="1"/>
            </p:cNvSpPr>
            <p:nvPr/>
          </p:nvSpPr>
          <p:spPr bwMode="auto">
            <a:xfrm>
              <a:off x="200" y="916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14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Text Box 41"/>
            <p:cNvSpPr txBox="1">
              <a:spLocks noChangeArrowheads="1"/>
            </p:cNvSpPr>
            <p:nvPr/>
          </p:nvSpPr>
          <p:spPr bwMode="auto">
            <a:xfrm>
              <a:off x="200" y="610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16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Text Box 42"/>
            <p:cNvSpPr txBox="1">
              <a:spLocks noChangeArrowheads="1"/>
            </p:cNvSpPr>
            <p:nvPr/>
          </p:nvSpPr>
          <p:spPr bwMode="auto">
            <a:xfrm>
              <a:off x="200" y="305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18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129" y="0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kern="0" dirty="0">
                  <a:solidFill>
                    <a:srgbClr val="010066"/>
                  </a:solidFill>
                  <a:latin typeface="Calibri" panose="020F0502020204030204"/>
                </a:rPr>
                <a:t>20</a:t>
              </a: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71" y="3053"/>
              <a:ext cx="18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414" y="3167"/>
              <a:ext cx="46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057509" y="5968796"/>
            <a:ext cx="90069" cy="66816"/>
          </a:xfrm>
          <a:prstGeom prst="ellipse">
            <a:avLst/>
          </a:prstGeom>
          <a:solidFill>
            <a:srgbClr val="FF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12443"/>
              </p:ext>
            </p:extLst>
          </p:nvPr>
        </p:nvGraphicFramePr>
        <p:xfrm>
          <a:off x="822339" y="3081884"/>
          <a:ext cx="4753067" cy="3432895"/>
        </p:xfrm>
        <a:graphic>
          <a:graphicData uri="http://schemas.openxmlformats.org/drawingml/2006/table">
            <a:tbl>
              <a:tblPr/>
              <a:tblGrid>
                <a:gridCol w="234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28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3026" y="229204"/>
            <a:ext cx="1136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You are going to plot a cumulative frequency graph.</a:t>
            </a:r>
          </a:p>
        </p:txBody>
      </p:sp>
      <p:sp>
        <p:nvSpPr>
          <p:cNvPr id="3" name="Oval 2"/>
          <p:cNvSpPr/>
          <p:nvPr/>
        </p:nvSpPr>
        <p:spPr>
          <a:xfrm>
            <a:off x="7644809" y="5063605"/>
            <a:ext cx="116958" cy="9285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72575" y="4537638"/>
            <a:ext cx="1196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(10, 4)</a:t>
            </a:r>
          </a:p>
        </p:txBody>
      </p:sp>
      <p:sp>
        <p:nvSpPr>
          <p:cNvPr id="6" name="Rectangle 5"/>
          <p:cNvSpPr/>
          <p:nvPr/>
        </p:nvSpPr>
        <p:spPr>
          <a:xfrm>
            <a:off x="867387" y="1177399"/>
            <a:ext cx="47080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What is the co-ordinate </a:t>
            </a:r>
          </a:p>
          <a:p>
            <a:pPr algn="ctr"/>
            <a:r>
              <a:rPr lang="en-GB" sz="3600" dirty="0"/>
              <a:t>of the first point </a:t>
            </a:r>
          </a:p>
          <a:p>
            <a:pPr algn="ctr"/>
            <a:r>
              <a:rPr lang="en-GB" sz="3600" dirty="0"/>
              <a:t>you are going to plot?</a:t>
            </a:r>
          </a:p>
        </p:txBody>
      </p:sp>
    </p:spTree>
    <p:extLst>
      <p:ext uri="{BB962C8B-B14F-4D97-AF65-F5344CB8AC3E}">
        <p14:creationId xmlns:p14="http://schemas.microsoft.com/office/powerpoint/2010/main" val="154770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4391"/>
              </p:ext>
            </p:extLst>
          </p:nvPr>
        </p:nvGraphicFramePr>
        <p:xfrm>
          <a:off x="779809" y="1497632"/>
          <a:ext cx="10028187" cy="4472548"/>
        </p:xfrm>
        <a:graphic>
          <a:graphicData uri="http://schemas.openxmlformats.org/drawingml/2006/table">
            <a:tbl>
              <a:tblPr/>
              <a:tblGrid>
                <a:gridCol w="246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124">
                  <a:extLst>
                    <a:ext uri="{9D8B030D-6E8A-4147-A177-3AD203B41FA5}">
                      <a16:colId xmlns:a16="http://schemas.microsoft.com/office/drawing/2014/main" val="3995574676"/>
                    </a:ext>
                  </a:extLst>
                </a:gridCol>
                <a:gridCol w="2522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2124">
                  <a:extLst>
                    <a:ext uri="{9D8B030D-6E8A-4147-A177-3AD203B41FA5}">
                      <a16:colId xmlns:a16="http://schemas.microsoft.com/office/drawing/2014/main" val="3951790395"/>
                    </a:ext>
                  </a:extLst>
                </a:gridCol>
              </a:tblGrid>
              <a:tr h="112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Laps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Frequency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Co-ordinates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4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32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(10, 4)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32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32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32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&lt; L </a:t>
                      </a:r>
                      <a:r>
                        <a:rPr lang="en-GB" sz="32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&lt;</a:t>
                      </a:r>
                      <a:r>
                        <a:rPr lang="en-GB" sz="3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5693" y="340970"/>
            <a:ext cx="12046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are the other </a:t>
            </a:r>
            <a:r>
              <a:rPr lang="en-GB" sz="4400" b="1" dirty="0"/>
              <a:t>co-ordinates</a:t>
            </a:r>
            <a:r>
              <a:rPr lang="en-GB" sz="4400" dirty="0"/>
              <a:t> you need to plot?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820612" y="3267563"/>
            <a:ext cx="1398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(20, 6)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751441" y="3963996"/>
            <a:ext cx="1632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(30, 14)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751440" y="4631052"/>
            <a:ext cx="1632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(40, 19)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751440" y="5297536"/>
            <a:ext cx="1632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(50, 20)</a:t>
            </a:r>
          </a:p>
        </p:txBody>
      </p:sp>
    </p:spTree>
    <p:extLst>
      <p:ext uri="{BB962C8B-B14F-4D97-AF65-F5344CB8AC3E}">
        <p14:creationId xmlns:p14="http://schemas.microsoft.com/office/powerpoint/2010/main" val="109640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679</Words>
  <Application>Microsoft Office PowerPoint</Application>
  <PresentationFormat>Widescreen</PresentationFormat>
  <Paragraphs>214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27</cp:revision>
  <dcterms:created xsi:type="dcterms:W3CDTF">2015-11-06T19:53:34Z</dcterms:created>
  <dcterms:modified xsi:type="dcterms:W3CDTF">2021-11-09T10:29:55Z</dcterms:modified>
</cp:coreProperties>
</file>