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6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68AB6A-35B8-4D50-8938-E19433A588F6}" v="9" dt="2021-09-28T10:53:59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C868AB6A-35B8-4D50-8938-E19433A588F6}"/>
    <pc:docChg chg="custSel addSld modSld sldOrd">
      <pc:chgData name="Stewart Gale" userId="3647ddd2-6040-41ae-a96d-232c23482af8" providerId="ADAL" clId="{C868AB6A-35B8-4D50-8938-E19433A588F6}" dt="2021-09-28T10:53:59.497" v="30" actId="207"/>
      <pc:docMkLst>
        <pc:docMk/>
      </pc:docMkLst>
      <pc:sldChg chg="delSp modSp mod">
        <pc:chgData name="Stewart Gale" userId="3647ddd2-6040-41ae-a96d-232c23482af8" providerId="ADAL" clId="{C868AB6A-35B8-4D50-8938-E19433A588F6}" dt="2021-09-19T11:38:33.982" v="18" actId="1076"/>
        <pc:sldMkLst>
          <pc:docMk/>
          <pc:sldMk cId="1767695893" sldId="256"/>
        </pc:sldMkLst>
        <pc:spChg chg="mod">
          <ac:chgData name="Stewart Gale" userId="3647ddd2-6040-41ae-a96d-232c23482af8" providerId="ADAL" clId="{C868AB6A-35B8-4D50-8938-E19433A588F6}" dt="2021-09-19T11:38:31.312" v="17" actId="1076"/>
          <ac:spMkLst>
            <pc:docMk/>
            <pc:sldMk cId="1767695893" sldId="256"/>
            <ac:spMk id="2" creationId="{00000000-0000-0000-0000-000000000000}"/>
          </ac:spMkLst>
        </pc:spChg>
        <pc:spChg chg="del">
          <ac:chgData name="Stewart Gale" userId="3647ddd2-6040-41ae-a96d-232c23482af8" providerId="ADAL" clId="{C868AB6A-35B8-4D50-8938-E19433A588F6}" dt="2021-09-19T11:38:23.902" v="13" actId="478"/>
          <ac:spMkLst>
            <pc:docMk/>
            <pc:sldMk cId="1767695893" sldId="256"/>
            <ac:spMk id="4" creationId="{00000000-0000-0000-0000-000000000000}"/>
          </ac:spMkLst>
        </pc:spChg>
        <pc:spChg chg="mod">
          <ac:chgData name="Stewart Gale" userId="3647ddd2-6040-41ae-a96d-232c23482af8" providerId="ADAL" clId="{C868AB6A-35B8-4D50-8938-E19433A588F6}" dt="2021-09-19T11:38:33.982" v="18" actId="1076"/>
          <ac:spMkLst>
            <pc:docMk/>
            <pc:sldMk cId="1767695893" sldId="256"/>
            <ac:spMk id="9" creationId="{00000000-0000-0000-0000-000000000000}"/>
          </ac:spMkLst>
        </pc:spChg>
      </pc:sldChg>
      <pc:sldChg chg="modSp">
        <pc:chgData name="Stewart Gale" userId="3647ddd2-6040-41ae-a96d-232c23482af8" providerId="ADAL" clId="{C868AB6A-35B8-4D50-8938-E19433A588F6}" dt="2021-09-28T10:53:59.497" v="30" actId="207"/>
        <pc:sldMkLst>
          <pc:docMk/>
          <pc:sldMk cId="3676489127" sldId="273"/>
        </pc:sldMkLst>
        <pc:spChg chg="mod">
          <ac:chgData name="Stewart Gale" userId="3647ddd2-6040-41ae-a96d-232c23482af8" providerId="ADAL" clId="{C868AB6A-35B8-4D50-8938-E19433A588F6}" dt="2021-09-28T10:53:59.497" v="30" actId="207"/>
          <ac:spMkLst>
            <pc:docMk/>
            <pc:sldMk cId="3676489127" sldId="273"/>
            <ac:spMk id="8" creationId="{00000000-0000-0000-0000-000000000000}"/>
          </ac:spMkLst>
        </pc:spChg>
      </pc:sldChg>
      <pc:sldChg chg="modSp mod modAnim">
        <pc:chgData name="Stewart Gale" userId="3647ddd2-6040-41ae-a96d-232c23482af8" providerId="ADAL" clId="{C868AB6A-35B8-4D50-8938-E19433A588F6}" dt="2021-09-19T11:39:03.313" v="25" actId="1076"/>
        <pc:sldMkLst>
          <pc:docMk/>
          <pc:sldMk cId="503850243" sldId="274"/>
        </pc:sldMkLst>
        <pc:spChg chg="mod">
          <ac:chgData name="Stewart Gale" userId="3647ddd2-6040-41ae-a96d-232c23482af8" providerId="ADAL" clId="{C868AB6A-35B8-4D50-8938-E19433A588F6}" dt="2021-09-19T11:39:01.155" v="24" actId="1076"/>
          <ac:spMkLst>
            <pc:docMk/>
            <pc:sldMk cId="503850243" sldId="274"/>
            <ac:spMk id="5" creationId="{00000000-0000-0000-0000-000000000000}"/>
          </ac:spMkLst>
        </pc:spChg>
        <pc:spChg chg="mod">
          <ac:chgData name="Stewart Gale" userId="3647ddd2-6040-41ae-a96d-232c23482af8" providerId="ADAL" clId="{C868AB6A-35B8-4D50-8938-E19433A588F6}" dt="2021-09-19T11:39:03.313" v="25" actId="1076"/>
          <ac:spMkLst>
            <pc:docMk/>
            <pc:sldMk cId="503850243" sldId="274"/>
            <ac:spMk id="6" creationId="{00000000-0000-0000-0000-000000000000}"/>
          </ac:spMkLst>
        </pc:spChg>
        <pc:spChg chg="mod">
          <ac:chgData name="Stewart Gale" userId="3647ddd2-6040-41ae-a96d-232c23482af8" providerId="ADAL" clId="{C868AB6A-35B8-4D50-8938-E19433A588F6}" dt="2021-09-19T11:38:55.015" v="23" actId="1076"/>
          <ac:spMkLst>
            <pc:docMk/>
            <pc:sldMk cId="503850243" sldId="274"/>
            <ac:spMk id="9" creationId="{00000000-0000-0000-0000-000000000000}"/>
          </ac:spMkLst>
        </pc:spChg>
      </pc:sldChg>
      <pc:sldChg chg="delSp modSp add mod ord">
        <pc:chgData name="Stewart Gale" userId="3647ddd2-6040-41ae-a96d-232c23482af8" providerId="ADAL" clId="{C868AB6A-35B8-4D50-8938-E19433A588F6}" dt="2021-09-19T11:38:18.913" v="12" actId="1076"/>
        <pc:sldMkLst>
          <pc:docMk/>
          <pc:sldMk cId="454246574" sldId="279"/>
        </pc:sldMkLst>
        <pc:spChg chg="del">
          <ac:chgData name="Stewart Gale" userId="3647ddd2-6040-41ae-a96d-232c23482af8" providerId="ADAL" clId="{C868AB6A-35B8-4D50-8938-E19433A588F6}" dt="2021-09-19T11:38:06.712" v="3" actId="478"/>
          <ac:spMkLst>
            <pc:docMk/>
            <pc:sldMk cId="454246574" sldId="279"/>
            <ac:spMk id="2" creationId="{00000000-0000-0000-0000-000000000000}"/>
          </ac:spMkLst>
        </pc:spChg>
        <pc:spChg chg="mod">
          <ac:chgData name="Stewart Gale" userId="3647ddd2-6040-41ae-a96d-232c23482af8" providerId="ADAL" clId="{C868AB6A-35B8-4D50-8938-E19433A588F6}" dt="2021-09-19T11:38:18.913" v="12" actId="1076"/>
          <ac:spMkLst>
            <pc:docMk/>
            <pc:sldMk cId="454246574" sldId="279"/>
            <ac:spMk id="4" creationId="{00000000-0000-0000-0000-000000000000}"/>
          </ac:spMkLst>
        </pc:spChg>
        <pc:spChg chg="del">
          <ac:chgData name="Stewart Gale" userId="3647ddd2-6040-41ae-a96d-232c23482af8" providerId="ADAL" clId="{C868AB6A-35B8-4D50-8938-E19433A588F6}" dt="2021-09-19T11:38:06.712" v="3" actId="478"/>
          <ac:spMkLst>
            <pc:docMk/>
            <pc:sldMk cId="454246574" sldId="279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A7D6-49B4-4B79-99B4-CEE3CB2DF18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3D697-A779-4FBE-B39D-E625D337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3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9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4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1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60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7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1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6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4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1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9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65EFA-B9D8-433E-B9C8-E9C81A767920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6951F-03E8-410C-98F6-FEE77B7C7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9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61" y="1400348"/>
            <a:ext cx="107400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LO: Cosine Rule </a:t>
            </a:r>
          </a:p>
          <a:p>
            <a:pPr algn="ctr"/>
            <a:r>
              <a:rPr lang="en-US" sz="11500" b="1" dirty="0">
                <a:solidFill>
                  <a:srgbClr val="000000"/>
                </a:solidFill>
                <a:latin typeface="Calibri" panose="020F0502020204030204" pitchFamily="34" charset="0"/>
              </a:rPr>
              <a:t>(Angles)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454246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8250" y="2426771"/>
                <a:ext cx="4019049" cy="2887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250" y="2426771"/>
                <a:ext cx="4019049" cy="28875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157758" y="2426771"/>
                <a:ext cx="4019049" cy="289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758" y="2426771"/>
                <a:ext cx="4019049" cy="2897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79912" y="49876"/>
            <a:ext cx="94044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/>
              <a:t>True or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7512" y="2854037"/>
            <a:ext cx="15738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/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3629" y="4773615"/>
            <a:ext cx="324133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dirty="0">
                <a:solidFill>
                  <a:srgbClr val="FF0000"/>
                </a:solidFill>
              </a:rPr>
              <a:t>False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8250" y="2426771"/>
                <a:ext cx="4019049" cy="28875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250" y="2426771"/>
                <a:ext cx="4019049" cy="28875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157758" y="2426771"/>
                <a:ext cx="4019049" cy="2897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758" y="2426771"/>
                <a:ext cx="4019049" cy="2897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79912" y="49876"/>
            <a:ext cx="94044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/>
              <a:t>True or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7512" y="2854037"/>
            <a:ext cx="15738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/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3629" y="4773615"/>
            <a:ext cx="289829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dirty="0">
                <a:solidFill>
                  <a:srgbClr val="00B050"/>
                </a:solidFill>
              </a:rPr>
              <a:t>True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8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3364" y="3686866"/>
                <a:ext cx="1127342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8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80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GB" sz="8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80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80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8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64" y="3686866"/>
                <a:ext cx="11273420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3364" y="315884"/>
                <a:ext cx="1115983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7200" dirty="0"/>
                  <a:t>Rearrange to make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7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72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72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endParaRPr lang="en-GB" sz="7200" dirty="0"/>
              </a:p>
              <a:p>
                <a:pPr algn="ctr"/>
                <a:r>
                  <a:rPr lang="en-GB" sz="7200" dirty="0"/>
                  <a:t>the subject of the formula.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64" y="315884"/>
                <a:ext cx="11159838" cy="2308324"/>
              </a:xfrm>
              <a:prstGeom prst="rect">
                <a:avLst/>
              </a:prstGeom>
              <a:blipFill>
                <a:blip r:embed="rId3"/>
                <a:stretch>
                  <a:fillRect t="-10053" b="-20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695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40042" y="454076"/>
                <a:ext cx="1011588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7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7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7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42" y="454076"/>
                <a:ext cx="10115885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3688" y="2531397"/>
                <a:ext cx="1077883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7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n-GB" sz="72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7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GB" sz="7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7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7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88" y="2531397"/>
                <a:ext cx="10778836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13957" y="4529222"/>
                <a:ext cx="7858297" cy="1549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𝑏𝑐</m:t>
                              </m:r>
                            </m:den>
                          </m:f>
                        </m:e>
                      </m:box>
                      <m:r>
                        <a:rPr lang="en-GB" sz="7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7200" b="0" i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957" y="4529222"/>
                <a:ext cx="7858297" cy="15490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85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67841" y="522487"/>
                <a:ext cx="8473439" cy="203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9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9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96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9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9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9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9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9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9600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9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9600" i="1">
                                  <a:latin typeface="Cambria Math" panose="02040503050406030204" pitchFamily="18" charset="0"/>
                                </a:rPr>
                                <m:t>𝑏𝑐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9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841" y="522487"/>
                <a:ext cx="8473439" cy="20343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04110" y="3933477"/>
                <a:ext cx="8473439" cy="2034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96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9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960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9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9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9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9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9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6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6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GB" sz="96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9600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96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9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9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9600" i="1">
                                  <a:latin typeface="Cambria Math" panose="02040503050406030204" pitchFamily="18" charset="0"/>
                                </a:rPr>
                                <m:t>𝑏𝑐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9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10" y="3933477"/>
                <a:ext cx="8473439" cy="20343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0931" y="2959330"/>
            <a:ext cx="1346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08233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69105" y="2802502"/>
            <a:ext cx="50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5028" y="1926607"/>
            <a:ext cx="99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0048" y="3518952"/>
            <a:ext cx="985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7cm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292281" y="1888237"/>
            <a:ext cx="4572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945538" y="1606910"/>
            <a:ext cx="5032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981103" y="3797281"/>
            <a:ext cx="4345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297511" y="3259826"/>
            <a:ext cx="40714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353140" y="3278347"/>
            <a:ext cx="40010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99347" y="989513"/>
            <a:ext cx="4804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757091" y="1700556"/>
            <a:ext cx="3640674" cy="1835903"/>
          </a:xfrm>
          <a:prstGeom prst="triangle">
            <a:avLst>
              <a:gd name="adj" fmla="val 65314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69461" y="408927"/>
                <a:ext cx="6389715" cy="1549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7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7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7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𝑏𝑐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461" y="408927"/>
                <a:ext cx="6389715" cy="15490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42862" y="2595079"/>
                <a:ext cx="6389715" cy="1701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7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7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7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(5)(7)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862" y="2595079"/>
                <a:ext cx="6389715" cy="1701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74217" y="2326119"/>
            <a:ext cx="99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57866" y="4933901"/>
                <a:ext cx="425372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7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a:rPr lang="en-GB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7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˚</m:t>
                        </m:r>
                      </m:e>
                    </m:box>
                  </m:oMath>
                </a14:m>
                <a:r>
                  <a:rPr lang="en-GB" sz="7200" dirty="0"/>
                  <a:t> </a:t>
                </a:r>
                <a:r>
                  <a:rPr lang="en-GB" sz="4000" dirty="0"/>
                  <a:t>(1dp)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866" y="4933901"/>
                <a:ext cx="4253727" cy="1200329"/>
              </a:xfrm>
              <a:prstGeom prst="rect">
                <a:avLst/>
              </a:prstGeom>
              <a:blipFill>
                <a:blip r:embed="rId4"/>
                <a:stretch>
                  <a:fillRect r="-4878" b="-12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9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8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66058" y="1646555"/>
            <a:ext cx="50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5408" y="2272957"/>
            <a:ext cx="99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1610" y="3518952"/>
            <a:ext cx="134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12cm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637435" y="3995451"/>
            <a:ext cx="4572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098100" y="1708111"/>
            <a:ext cx="5032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438582" y="1433230"/>
            <a:ext cx="4345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2940909" y="959959"/>
            <a:ext cx="40714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36531" y="3262618"/>
            <a:ext cx="40010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494753" y="3270680"/>
            <a:ext cx="4804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798653" y="1700556"/>
            <a:ext cx="3640674" cy="1835903"/>
          </a:xfrm>
          <a:prstGeom prst="triangle">
            <a:avLst>
              <a:gd name="adj" fmla="val 65314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69461" y="408927"/>
                <a:ext cx="6389715" cy="1549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7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7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7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𝑏𝑐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461" y="408927"/>
                <a:ext cx="6389715" cy="15490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42862" y="2595079"/>
                <a:ext cx="6545229" cy="1701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7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7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7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(6)(9)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862" y="2595079"/>
                <a:ext cx="6545229" cy="1701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253576" y="2062054"/>
            <a:ext cx="99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57865" y="4933901"/>
                <a:ext cx="48079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7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a:rPr lang="en-GB" sz="7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7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𝟏𝟎𝟒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˚</m:t>
                        </m:r>
                      </m:e>
                    </m:box>
                  </m:oMath>
                </a14:m>
                <a:r>
                  <a:rPr lang="en-GB" sz="7200" dirty="0"/>
                  <a:t> </a:t>
                </a:r>
                <a:r>
                  <a:rPr lang="en-GB" sz="4000" dirty="0"/>
                  <a:t>(1dp)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865" y="4933901"/>
                <a:ext cx="4807909" cy="1200329"/>
              </a:xfrm>
              <a:prstGeom prst="rect">
                <a:avLst/>
              </a:prstGeom>
              <a:blipFill>
                <a:blip r:embed="rId4"/>
                <a:stretch>
                  <a:fillRect r="-1142" b="-12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40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674876" y="2750978"/>
            <a:ext cx="50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5408" y="2272957"/>
            <a:ext cx="998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1610" y="3518952"/>
            <a:ext cx="134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13cm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637435" y="3995451"/>
            <a:ext cx="4572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201304" y="1607208"/>
            <a:ext cx="50324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438582" y="1433230"/>
            <a:ext cx="4345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2941266" y="938670"/>
            <a:ext cx="40714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36531" y="3262618"/>
            <a:ext cx="40010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452926" y="3258128"/>
            <a:ext cx="4804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798653" y="1700556"/>
            <a:ext cx="3640674" cy="1835903"/>
          </a:xfrm>
          <a:prstGeom prst="triangle">
            <a:avLst>
              <a:gd name="adj" fmla="val 65314"/>
            </a:avLst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45546" y="381218"/>
                <a:ext cx="6389715" cy="1549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7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7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7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546" y="381218"/>
                <a:ext cx="6389715" cy="15490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45546" y="2646829"/>
                <a:ext cx="6881894" cy="1701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7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unc>
                            <m:funcPr>
                              <m:ctrlPr>
                                <a:rPr lang="en-GB" sz="72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7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7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7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7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72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GB" sz="7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72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7200" b="0" i="1" smtClean="0">
                                  <a:latin typeface="Cambria Math" panose="02040503050406030204" pitchFamily="18" charset="0"/>
                                </a:rPr>
                                <m:t>(13)(6)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546" y="2646829"/>
                <a:ext cx="6881894" cy="1701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991986" y="2062054"/>
            <a:ext cx="1260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59992" y="4906192"/>
                <a:ext cx="480790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GB" sz="7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GB" sz="7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GB" sz="7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7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𝟒𝟕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GB" sz="7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˚</m:t>
                        </m:r>
                      </m:e>
                    </m:box>
                  </m:oMath>
                </a14:m>
                <a:r>
                  <a:rPr lang="en-GB" sz="7200" dirty="0"/>
                  <a:t> </a:t>
                </a:r>
                <a:r>
                  <a:rPr lang="en-GB" sz="4000" dirty="0"/>
                  <a:t>(1dp)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992" y="4906192"/>
                <a:ext cx="4807909" cy="1200329"/>
              </a:xfrm>
              <a:prstGeom prst="rect">
                <a:avLst/>
              </a:prstGeom>
              <a:blipFill>
                <a:blip r:embed="rId4"/>
                <a:stretch>
                  <a:fillRect b="-12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64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17" grpId="0"/>
      <p:bldP spid="28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7186" y="254923"/>
            <a:ext cx="1095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Make </a:t>
            </a:r>
            <a:r>
              <a:rPr lang="en-GB" sz="6000" b="1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GB" sz="6000" dirty="0"/>
              <a:t> the subject of the formula.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0015" y="1579418"/>
            <a:ext cx="466621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/>
              <a:t>a = 3</a:t>
            </a:r>
            <a:r>
              <a:rPr lang="en-GB" sz="11500" b="1" dirty="0">
                <a:solidFill>
                  <a:srgbClr val="FF0000"/>
                </a:solidFill>
              </a:rPr>
              <a:t>b</a:t>
            </a:r>
            <a:r>
              <a:rPr lang="en-GB" sz="11500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32910" y="3750298"/>
                <a:ext cx="3649286" cy="2460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0" b="1" dirty="0">
                    <a:solidFill>
                      <a:srgbClr val="FF0000"/>
                    </a:solidFill>
                  </a:rPr>
                  <a:t>b</a:t>
                </a:r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10" y="3750298"/>
                <a:ext cx="3649286" cy="2460354"/>
              </a:xfrm>
              <a:prstGeom prst="rect">
                <a:avLst/>
              </a:prstGeom>
              <a:blipFill>
                <a:blip r:embed="rId2"/>
                <a:stretch>
                  <a:fillRect l="-21739" t="-6683" b="-18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7186" y="254923"/>
            <a:ext cx="1095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Make </a:t>
            </a:r>
            <a:r>
              <a:rPr lang="en-GB" sz="6000" b="1" dirty="0">
                <a:solidFill>
                  <a:srgbClr val="0000FF"/>
                </a:solidFill>
                <a:cs typeface="Times New Roman" panose="02020603050405020304" pitchFamily="18" charset="0"/>
              </a:rPr>
              <a:t>b</a:t>
            </a:r>
            <a:r>
              <a:rPr lang="en-GB" sz="6000" dirty="0"/>
              <a:t> the subject of the formula.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80015" y="1579418"/>
                <a:ext cx="6245629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0" dirty="0"/>
                  <a:t>a = </a:t>
                </a:r>
                <a14:m>
                  <m:oMath xmlns:m="http://schemas.openxmlformats.org/officeDocument/2006/math">
                    <m:r>
                      <a:rPr lang="en-GB" sz="115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11500" dirty="0"/>
                  <a:t>3</a:t>
                </a:r>
                <a:r>
                  <a:rPr lang="en-GB" sz="11500" b="1" dirty="0">
                    <a:solidFill>
                      <a:srgbClr val="0000FF"/>
                    </a:solidFill>
                  </a:rPr>
                  <a:t>b</a:t>
                </a:r>
                <a:r>
                  <a:rPr lang="en-GB" sz="11500" dirty="0"/>
                  <a:t>c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015" y="1579418"/>
                <a:ext cx="6245629" cy="1862048"/>
              </a:xfrm>
              <a:prstGeom prst="rect">
                <a:avLst/>
              </a:prstGeom>
              <a:blipFill>
                <a:blip r:embed="rId2"/>
                <a:stretch>
                  <a:fillRect l="-12585" t="-21242" r="-780" b="-4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32909" y="3750298"/>
                <a:ext cx="5455919" cy="2460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0" b="1" dirty="0">
                    <a:solidFill>
                      <a:srgbClr val="0000FF"/>
                    </a:solidFill>
                  </a:rPr>
                  <a:t>b</a:t>
                </a:r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09" y="3750298"/>
                <a:ext cx="5455919" cy="2460354"/>
              </a:xfrm>
              <a:prstGeom prst="rect">
                <a:avLst/>
              </a:prstGeom>
              <a:blipFill>
                <a:blip r:embed="rId3"/>
                <a:stretch>
                  <a:fillRect l="-14525" t="-6683" b="-18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11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7186" y="254923"/>
            <a:ext cx="1095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Make </a:t>
            </a:r>
            <a:r>
              <a:rPr lang="en-GB" sz="6000" b="1" dirty="0">
                <a:solidFill>
                  <a:srgbClr val="008000"/>
                </a:solidFill>
                <a:cs typeface="Times New Roman" panose="02020603050405020304" pitchFamily="18" charset="0"/>
              </a:rPr>
              <a:t>b</a:t>
            </a:r>
            <a:r>
              <a:rPr lang="en-GB" sz="6000" dirty="0"/>
              <a:t> the subject of the formula.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41470" y="1364797"/>
                <a:ext cx="743157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15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r>
                      <a:rPr lang="en-GB" sz="1150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115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11500" dirty="0"/>
                  <a:t>3</a:t>
                </a:r>
                <a:r>
                  <a:rPr lang="en-GB" sz="11500" b="1" dirty="0">
                    <a:solidFill>
                      <a:srgbClr val="008000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GB" sz="115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470" y="1364797"/>
                <a:ext cx="7431578" cy="1862048"/>
              </a:xfrm>
              <a:prstGeom prst="rect">
                <a:avLst/>
              </a:prstGeom>
              <a:blipFill>
                <a:blip r:embed="rId2"/>
                <a:stretch>
                  <a:fillRect t="-21311" b="-44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32909" y="3750298"/>
                <a:ext cx="5455919" cy="2641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500" b="1" dirty="0">
                    <a:solidFill>
                      <a:srgbClr val="008000"/>
                    </a:solidFill>
                  </a:rPr>
                  <a:t>b</a:t>
                </a:r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15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09" y="3750298"/>
                <a:ext cx="5455919" cy="2641236"/>
              </a:xfrm>
              <a:prstGeom prst="rect">
                <a:avLst/>
              </a:prstGeom>
              <a:blipFill>
                <a:blip r:embed="rId3"/>
                <a:stretch>
                  <a:fillRect l="-14525" b="-17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327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7432" y="271549"/>
                <a:ext cx="1115567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0" dirty="0"/>
                  <a:t>Make </a:t>
                </a:r>
                <a14:m>
                  <m:oMath xmlns:m="http://schemas.openxmlformats.org/officeDocument/2006/math">
                    <m:r>
                      <a:rPr lang="en-GB" sz="60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6000" dirty="0"/>
                  <a:t> the subject of the formula.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32" y="271549"/>
                <a:ext cx="11155679" cy="1015663"/>
              </a:xfrm>
              <a:prstGeom prst="rect">
                <a:avLst/>
              </a:prstGeom>
              <a:blipFill>
                <a:blip r:embed="rId2"/>
                <a:stretch>
                  <a:fillRect l="-3279" t="-18675" r="-1858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6414" y="1780433"/>
                <a:ext cx="5841077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15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15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5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r>
                      <a:rPr lang="en-GB" sz="115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6414" y="1780433"/>
                <a:ext cx="5841077" cy="1862048"/>
              </a:xfrm>
              <a:prstGeom prst="rect">
                <a:avLst/>
              </a:prstGeom>
              <a:blipFill>
                <a:blip r:embed="rId3"/>
                <a:stretch>
                  <a:fillRect t="-21242" b="-4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93374" y="3728130"/>
                <a:ext cx="8016241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15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150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15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1500" i="0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1500" i="1" dirty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sz="115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15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115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374" y="3728130"/>
                <a:ext cx="8016241" cy="1862048"/>
              </a:xfrm>
              <a:prstGeom prst="rect">
                <a:avLst/>
              </a:prstGeom>
              <a:blipFill>
                <a:blip r:embed="rId4"/>
                <a:stretch>
                  <a:fillRect t="-20984" b="-4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8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7432" y="271549"/>
                <a:ext cx="1115567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0" dirty="0"/>
                  <a:t>Make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6000" dirty="0"/>
                  <a:t> the subject of the formula.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32" y="271549"/>
                <a:ext cx="11155679" cy="1015663"/>
              </a:xfrm>
              <a:prstGeom prst="rect">
                <a:avLst/>
              </a:prstGeom>
              <a:blipFill>
                <a:blip r:embed="rId2"/>
                <a:stretch>
                  <a:fillRect l="-3279" t="-18675" r="-1858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7856" y="1747182"/>
                <a:ext cx="691064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15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115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GB" sz="115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15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r>
                      <a:rPr lang="en-GB" sz="115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56" y="1747182"/>
                <a:ext cx="6910648" cy="1862048"/>
              </a:xfrm>
              <a:prstGeom prst="rect">
                <a:avLst/>
              </a:prstGeom>
              <a:blipFill>
                <a:blip r:embed="rId3"/>
                <a:stretch>
                  <a:fillRect t="-21311" b="-44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96393" y="3401163"/>
                <a:ext cx="8395854" cy="264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15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1500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15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15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15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1150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m:rPr>
                            <m:nor/>
                          </m:rPr>
                          <a:rPr lang="en-GB" sz="11500" dirty="0"/>
                          <m:t>(</m:t>
                        </m:r>
                        <m:f>
                          <m:fPr>
                            <m:ctrlPr>
                              <a:rPr lang="en-GB" sz="115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15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GB" sz="115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11500" dirty="0"/>
                          <m:t>)</m:t>
                        </m:r>
                      </m:e>
                    </m:func>
                  </m:oMath>
                </a14:m>
                <a:endParaRPr lang="en-GB" sz="115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393" y="3401163"/>
                <a:ext cx="8395854" cy="2640659"/>
              </a:xfrm>
              <a:prstGeom prst="rect">
                <a:avLst/>
              </a:prstGeom>
              <a:blipFill>
                <a:blip r:embed="rId4"/>
                <a:stretch>
                  <a:fillRect b="-17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64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7432" y="271549"/>
                <a:ext cx="1115567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6000" dirty="0"/>
                  <a:t>Make </a:t>
                </a:r>
                <a14:m>
                  <m:oMath xmlns:m="http://schemas.openxmlformats.org/officeDocument/2006/math">
                    <m:r>
                      <a:rPr lang="en-GB" sz="6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6000" dirty="0"/>
                  <a:t> the subject of the formula.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32" y="271549"/>
                <a:ext cx="11155679" cy="1015663"/>
              </a:xfrm>
              <a:prstGeom prst="rect">
                <a:avLst/>
              </a:prstGeom>
              <a:blipFill>
                <a:blip r:embed="rId2"/>
                <a:stretch>
                  <a:fillRect l="-3279" t="-18675" r="-1858" b="-40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8475" y="1713931"/>
                <a:ext cx="771282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800" b="0" i="1" smtClean="0">
                        <a:latin typeface="Cambria Math" panose="02040503050406030204" pitchFamily="18" charset="0"/>
                      </a:rPr>
                      <m:t>5−</m:t>
                    </m:r>
                    <m:func>
                      <m:funcPr>
                        <m:ctrlPr>
                          <a:rPr lang="en-GB" sz="8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8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GB" sz="8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8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r>
                  <a:rPr lang="en-GB" sz="8800" dirty="0"/>
                  <a:t> = </a:t>
                </a:r>
                <a14:m>
                  <m:oMath xmlns:m="http://schemas.openxmlformats.org/officeDocument/2006/math">
                    <m:r>
                      <a:rPr lang="en-GB" sz="8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8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75" y="1713931"/>
                <a:ext cx="7712828" cy="1446550"/>
              </a:xfrm>
              <a:prstGeom prst="rect">
                <a:avLst/>
              </a:prstGeom>
              <a:blipFill>
                <a:blip r:embed="rId3"/>
                <a:stretch>
                  <a:fillRect t="-20253" b="-426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99709" y="3489832"/>
                <a:ext cx="7592291" cy="2042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88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8800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8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8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88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sz="880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m:rPr>
                            <m:nor/>
                          </m:rPr>
                          <a:rPr lang="en-GB" sz="8800" dirty="0"/>
                          <m:t>(</m:t>
                        </m:r>
                        <m:f>
                          <m:fPr>
                            <m:ctrlPr>
                              <a:rPr lang="en-GB" sz="8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88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GB" sz="8800" b="0" i="1" dirty="0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num>
                          <m:den>
                            <m:r>
                              <a:rPr lang="en-GB" sz="8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88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GB" sz="8800" dirty="0"/>
                          <m:t>)</m:t>
                        </m:r>
                      </m:e>
                    </m:func>
                  </m:oMath>
                </a14:m>
                <a:endParaRPr lang="en-GB" sz="8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09" y="3489832"/>
                <a:ext cx="7592291" cy="2042419"/>
              </a:xfrm>
              <a:prstGeom prst="rect">
                <a:avLst/>
              </a:prstGeom>
              <a:blipFill>
                <a:blip r:embed="rId4"/>
                <a:stretch>
                  <a:fillRect b="-15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0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8250" y="2426771"/>
                <a:ext cx="3302892" cy="2897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250" y="2426771"/>
                <a:ext cx="3302892" cy="28978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65595" y="2426771"/>
                <a:ext cx="4223016" cy="2897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595" y="2426771"/>
                <a:ext cx="4223016" cy="28978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79912" y="49876"/>
            <a:ext cx="94044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/>
              <a:t>True or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7512" y="2854037"/>
            <a:ext cx="15738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/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3629" y="4773615"/>
            <a:ext cx="289829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dirty="0">
                <a:solidFill>
                  <a:srgbClr val="00B050"/>
                </a:solidFill>
              </a:rPr>
              <a:t>True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2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88250" y="2426771"/>
                <a:ext cx="3302892" cy="2897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250" y="2426771"/>
                <a:ext cx="3302892" cy="28978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157758" y="2426771"/>
                <a:ext cx="3302892" cy="2897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9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sz="9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GB" sz="9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758" y="2426771"/>
                <a:ext cx="3302892" cy="28978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79912" y="49876"/>
            <a:ext cx="94044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b="1" dirty="0"/>
              <a:t>True or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37512" y="2854037"/>
            <a:ext cx="15738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/>
              <a:t>=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3629" y="4773615"/>
            <a:ext cx="289829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500" b="1" dirty="0">
                <a:solidFill>
                  <a:srgbClr val="00B050"/>
                </a:solidFill>
              </a:rPr>
              <a:t>True</a:t>
            </a:r>
            <a:endParaRPr lang="en-GB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216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13</cp:revision>
  <dcterms:created xsi:type="dcterms:W3CDTF">2016-02-02T10:42:50Z</dcterms:created>
  <dcterms:modified xsi:type="dcterms:W3CDTF">2021-09-28T10:54:21Z</dcterms:modified>
</cp:coreProperties>
</file>