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7" r:id="rId2"/>
    <p:sldId id="269" r:id="rId3"/>
    <p:sldId id="270" r:id="rId4"/>
    <p:sldId id="271" r:id="rId5"/>
    <p:sldId id="272" r:id="rId6"/>
    <p:sldId id="273" r:id="rId7"/>
    <p:sldId id="274" r:id="rId8"/>
    <p:sldId id="265" r:id="rId9"/>
    <p:sldId id="256" r:id="rId10"/>
    <p:sldId id="257" r:id="rId11"/>
    <p:sldId id="266" r:id="rId12"/>
    <p:sldId id="258" r:id="rId13"/>
    <p:sldId id="268" r:id="rId14"/>
    <p:sldId id="275" r:id="rId15"/>
    <p:sldId id="262" r:id="rId16"/>
    <p:sldId id="276" r:id="rId17"/>
    <p:sldId id="264" r:id="rId18"/>
    <p:sldId id="260" r:id="rId19"/>
    <p:sldId id="26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7E9300-4083-4563-8CF9-BA115962A973}" v="1" dt="2021-10-31T17:03:16.7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wart Gale" userId="3647ddd2-6040-41ae-a96d-232c23482af8" providerId="ADAL" clId="{9F9B57C3-DD5C-46C2-B6EB-C0C39161FCB4}"/>
    <pc:docChg chg="modSld">
      <pc:chgData name="Stewart Gale" userId="3647ddd2-6040-41ae-a96d-232c23482af8" providerId="ADAL" clId="{9F9B57C3-DD5C-46C2-B6EB-C0C39161FCB4}" dt="2021-01-31T04:31:33.969" v="3" actId="20577"/>
      <pc:docMkLst>
        <pc:docMk/>
      </pc:docMkLst>
      <pc:sldChg chg="modSp">
        <pc:chgData name="Stewart Gale" userId="3647ddd2-6040-41ae-a96d-232c23482af8" providerId="ADAL" clId="{9F9B57C3-DD5C-46C2-B6EB-C0C39161FCB4}" dt="2021-01-31T04:31:33.969" v="3" actId="20577"/>
        <pc:sldMkLst>
          <pc:docMk/>
          <pc:sldMk cId="1556217515" sldId="262"/>
        </pc:sldMkLst>
        <pc:spChg chg="mod">
          <ac:chgData name="Stewart Gale" userId="3647ddd2-6040-41ae-a96d-232c23482af8" providerId="ADAL" clId="{9F9B57C3-DD5C-46C2-B6EB-C0C39161FCB4}" dt="2021-01-31T04:31:33.969" v="3" actId="20577"/>
          <ac:spMkLst>
            <pc:docMk/>
            <pc:sldMk cId="1556217515" sldId="262"/>
            <ac:spMk id="9" creationId="{00000000-0000-0000-0000-000000000000}"/>
          </ac:spMkLst>
        </pc:spChg>
      </pc:sldChg>
    </pc:docChg>
  </pc:docChgLst>
  <pc:docChgLst>
    <pc:chgData name="Stewart Gale" userId="3647ddd2-6040-41ae-a96d-232c23482af8" providerId="ADAL" clId="{B97E9300-4083-4563-8CF9-BA115962A973}"/>
    <pc:docChg chg="custSel addSld modSld sldOrd">
      <pc:chgData name="Stewart Gale" userId="3647ddd2-6040-41ae-a96d-232c23482af8" providerId="ADAL" clId="{B97E9300-4083-4563-8CF9-BA115962A973}" dt="2021-11-22T05:15:02.457" v="41" actId="20577"/>
      <pc:docMkLst>
        <pc:docMk/>
      </pc:docMkLst>
      <pc:sldChg chg="modSp mod">
        <pc:chgData name="Stewart Gale" userId="3647ddd2-6040-41ae-a96d-232c23482af8" providerId="ADAL" clId="{B97E9300-4083-4563-8CF9-BA115962A973}" dt="2021-11-22T05:11:34.934" v="28" actId="20577"/>
        <pc:sldMkLst>
          <pc:docMk/>
          <pc:sldMk cId="1556217515" sldId="262"/>
        </pc:sldMkLst>
        <pc:spChg chg="mod">
          <ac:chgData name="Stewart Gale" userId="3647ddd2-6040-41ae-a96d-232c23482af8" providerId="ADAL" clId="{B97E9300-4083-4563-8CF9-BA115962A973}" dt="2021-11-22T05:11:34.934" v="28" actId="20577"/>
          <ac:spMkLst>
            <pc:docMk/>
            <pc:sldMk cId="1556217515" sldId="262"/>
            <ac:spMk id="8" creationId="{00000000-0000-0000-0000-000000000000}"/>
          </ac:spMkLst>
        </pc:spChg>
      </pc:sldChg>
      <pc:sldChg chg="modSp mod">
        <pc:chgData name="Stewart Gale" userId="3647ddd2-6040-41ae-a96d-232c23482af8" providerId="ADAL" clId="{B97E9300-4083-4563-8CF9-BA115962A973}" dt="2021-11-22T05:15:02.457" v="41" actId="20577"/>
        <pc:sldMkLst>
          <pc:docMk/>
          <pc:sldMk cId="2065710340" sldId="264"/>
        </pc:sldMkLst>
        <pc:spChg chg="mod">
          <ac:chgData name="Stewart Gale" userId="3647ddd2-6040-41ae-a96d-232c23482af8" providerId="ADAL" clId="{B97E9300-4083-4563-8CF9-BA115962A973}" dt="2021-11-22T05:15:02.457" v="41" actId="20577"/>
          <ac:spMkLst>
            <pc:docMk/>
            <pc:sldMk cId="2065710340" sldId="264"/>
            <ac:spMk id="8" creationId="{00000000-0000-0000-0000-000000000000}"/>
          </ac:spMkLst>
        </pc:spChg>
      </pc:sldChg>
      <pc:sldChg chg="delSp modSp mod">
        <pc:chgData name="Stewart Gale" userId="3647ddd2-6040-41ae-a96d-232c23482af8" providerId="ADAL" clId="{B97E9300-4083-4563-8CF9-BA115962A973}" dt="2021-10-31T17:04:28.161" v="19" actId="1076"/>
        <pc:sldMkLst>
          <pc:docMk/>
          <pc:sldMk cId="2814613958" sldId="265"/>
        </pc:sldMkLst>
        <pc:spChg chg="del">
          <ac:chgData name="Stewart Gale" userId="3647ddd2-6040-41ae-a96d-232c23482af8" providerId="ADAL" clId="{B97E9300-4083-4563-8CF9-BA115962A973}" dt="2021-10-31T17:04:17.656" v="16" actId="478"/>
          <ac:spMkLst>
            <pc:docMk/>
            <pc:sldMk cId="2814613958" sldId="265"/>
            <ac:spMk id="4" creationId="{00000000-0000-0000-0000-000000000000}"/>
          </ac:spMkLst>
        </pc:spChg>
        <pc:spChg chg="mod">
          <ac:chgData name="Stewart Gale" userId="3647ddd2-6040-41ae-a96d-232c23482af8" providerId="ADAL" clId="{B97E9300-4083-4563-8CF9-BA115962A973}" dt="2021-10-31T17:04:28.161" v="19" actId="1076"/>
          <ac:spMkLst>
            <pc:docMk/>
            <pc:sldMk cId="2814613958" sldId="265"/>
            <ac:spMk id="5" creationId="{00000000-0000-0000-0000-000000000000}"/>
          </ac:spMkLst>
        </pc:spChg>
        <pc:spChg chg="mod">
          <ac:chgData name="Stewart Gale" userId="3647ddd2-6040-41ae-a96d-232c23482af8" providerId="ADAL" clId="{B97E9300-4083-4563-8CF9-BA115962A973}" dt="2021-10-31T17:04:26.041" v="18" actId="1076"/>
          <ac:spMkLst>
            <pc:docMk/>
            <pc:sldMk cId="2814613958" sldId="265"/>
            <ac:spMk id="10" creationId="{00000000-0000-0000-0000-000000000000}"/>
          </ac:spMkLst>
        </pc:spChg>
        <pc:spChg chg="mod">
          <ac:chgData name="Stewart Gale" userId="3647ddd2-6040-41ae-a96d-232c23482af8" providerId="ADAL" clId="{B97E9300-4083-4563-8CF9-BA115962A973}" dt="2021-10-31T17:04:26.041" v="18" actId="1076"/>
          <ac:spMkLst>
            <pc:docMk/>
            <pc:sldMk cId="2814613958" sldId="265"/>
            <ac:spMk id="11" creationId="{00000000-0000-0000-0000-000000000000}"/>
          </ac:spMkLst>
        </pc:spChg>
        <pc:picChg chg="mod">
          <ac:chgData name="Stewart Gale" userId="3647ddd2-6040-41ae-a96d-232c23482af8" providerId="ADAL" clId="{B97E9300-4083-4563-8CF9-BA115962A973}" dt="2021-10-31T17:04:26.041" v="18" actId="1076"/>
          <ac:picMkLst>
            <pc:docMk/>
            <pc:sldMk cId="2814613958" sldId="265"/>
            <ac:picMk id="2" creationId="{00000000-0000-0000-0000-000000000000}"/>
          </ac:picMkLst>
        </pc:picChg>
        <pc:picChg chg="mod">
          <ac:chgData name="Stewart Gale" userId="3647ddd2-6040-41ae-a96d-232c23482af8" providerId="ADAL" clId="{B97E9300-4083-4563-8CF9-BA115962A973}" dt="2021-10-31T17:04:26.041" v="18" actId="1076"/>
          <ac:picMkLst>
            <pc:docMk/>
            <pc:sldMk cId="2814613958" sldId="265"/>
            <ac:picMk id="3" creationId="{00000000-0000-0000-0000-000000000000}"/>
          </ac:picMkLst>
        </pc:picChg>
        <pc:picChg chg="mod">
          <ac:chgData name="Stewart Gale" userId="3647ddd2-6040-41ae-a96d-232c23482af8" providerId="ADAL" clId="{B97E9300-4083-4563-8CF9-BA115962A973}" dt="2021-10-31T17:04:26.041" v="18" actId="1076"/>
          <ac:picMkLst>
            <pc:docMk/>
            <pc:sldMk cId="2814613958" sldId="265"/>
            <ac:picMk id="9" creationId="{00000000-0000-0000-0000-000000000000}"/>
          </ac:picMkLst>
        </pc:picChg>
      </pc:sldChg>
      <pc:sldChg chg="delSp modSp mod">
        <pc:chgData name="Stewart Gale" userId="3647ddd2-6040-41ae-a96d-232c23482af8" providerId="ADAL" clId="{B97E9300-4083-4563-8CF9-BA115962A973}" dt="2021-10-31T17:04:49.570" v="24" actId="1076"/>
        <pc:sldMkLst>
          <pc:docMk/>
          <pc:sldMk cId="1309984416" sldId="267"/>
        </pc:sldMkLst>
        <pc:spChg chg="mod">
          <ac:chgData name="Stewart Gale" userId="3647ddd2-6040-41ae-a96d-232c23482af8" providerId="ADAL" clId="{B97E9300-4083-4563-8CF9-BA115962A973}" dt="2021-10-31T17:04:49.570" v="24" actId="1076"/>
          <ac:spMkLst>
            <pc:docMk/>
            <pc:sldMk cId="1309984416" sldId="267"/>
            <ac:spMk id="5" creationId="{00000000-0000-0000-0000-000000000000}"/>
          </ac:spMkLst>
        </pc:spChg>
        <pc:spChg chg="del">
          <ac:chgData name="Stewart Gale" userId="3647ddd2-6040-41ae-a96d-232c23482af8" providerId="ADAL" clId="{B97E9300-4083-4563-8CF9-BA115962A973}" dt="2021-10-31T17:04:34.747" v="20" actId="478"/>
          <ac:spMkLst>
            <pc:docMk/>
            <pc:sldMk cId="1309984416" sldId="267"/>
            <ac:spMk id="7" creationId="{00000000-0000-0000-0000-000000000000}"/>
          </ac:spMkLst>
        </pc:spChg>
      </pc:sldChg>
      <pc:sldChg chg="delSp modSp add mod ord">
        <pc:chgData name="Stewart Gale" userId="3647ddd2-6040-41ae-a96d-232c23482af8" providerId="ADAL" clId="{B97E9300-4083-4563-8CF9-BA115962A973}" dt="2021-10-31T17:04:11.642" v="15" actId="1076"/>
        <pc:sldMkLst>
          <pc:docMk/>
          <pc:sldMk cId="1336124588" sldId="277"/>
        </pc:sldMkLst>
        <pc:spChg chg="mod">
          <ac:chgData name="Stewart Gale" userId="3647ddd2-6040-41ae-a96d-232c23482af8" providerId="ADAL" clId="{B97E9300-4083-4563-8CF9-BA115962A973}" dt="2021-10-31T17:04:11.642" v="15" actId="1076"/>
          <ac:spMkLst>
            <pc:docMk/>
            <pc:sldMk cId="1336124588" sldId="277"/>
            <ac:spMk id="4" creationId="{00000000-0000-0000-0000-000000000000}"/>
          </ac:spMkLst>
        </pc:spChg>
        <pc:spChg chg="del">
          <ac:chgData name="Stewart Gale" userId="3647ddd2-6040-41ae-a96d-232c23482af8" providerId="ADAL" clId="{B97E9300-4083-4563-8CF9-BA115962A973}" dt="2021-10-31T17:03:21.133" v="3" actId="478"/>
          <ac:spMkLst>
            <pc:docMk/>
            <pc:sldMk cId="1336124588" sldId="277"/>
            <ac:spMk id="5" creationId="{00000000-0000-0000-0000-000000000000}"/>
          </ac:spMkLst>
        </pc:spChg>
        <pc:spChg chg="del">
          <ac:chgData name="Stewart Gale" userId="3647ddd2-6040-41ae-a96d-232c23482af8" providerId="ADAL" clId="{B97E9300-4083-4563-8CF9-BA115962A973}" dt="2021-10-31T17:03:21.133" v="3" actId="478"/>
          <ac:spMkLst>
            <pc:docMk/>
            <pc:sldMk cId="1336124588" sldId="277"/>
            <ac:spMk id="10" creationId="{00000000-0000-0000-0000-000000000000}"/>
          </ac:spMkLst>
        </pc:spChg>
        <pc:spChg chg="del">
          <ac:chgData name="Stewart Gale" userId="3647ddd2-6040-41ae-a96d-232c23482af8" providerId="ADAL" clId="{B97E9300-4083-4563-8CF9-BA115962A973}" dt="2021-10-31T17:03:21.133" v="3" actId="478"/>
          <ac:spMkLst>
            <pc:docMk/>
            <pc:sldMk cId="1336124588" sldId="277"/>
            <ac:spMk id="11" creationId="{00000000-0000-0000-0000-000000000000}"/>
          </ac:spMkLst>
        </pc:spChg>
        <pc:picChg chg="del">
          <ac:chgData name="Stewart Gale" userId="3647ddd2-6040-41ae-a96d-232c23482af8" providerId="ADAL" clId="{B97E9300-4083-4563-8CF9-BA115962A973}" dt="2021-10-31T17:03:21.133" v="3" actId="478"/>
          <ac:picMkLst>
            <pc:docMk/>
            <pc:sldMk cId="1336124588" sldId="277"/>
            <ac:picMk id="2" creationId="{00000000-0000-0000-0000-000000000000}"/>
          </ac:picMkLst>
        </pc:picChg>
        <pc:picChg chg="del">
          <ac:chgData name="Stewart Gale" userId="3647ddd2-6040-41ae-a96d-232c23482af8" providerId="ADAL" clId="{B97E9300-4083-4563-8CF9-BA115962A973}" dt="2021-10-31T17:03:21.133" v="3" actId="478"/>
          <ac:picMkLst>
            <pc:docMk/>
            <pc:sldMk cId="1336124588" sldId="277"/>
            <ac:picMk id="3" creationId="{00000000-0000-0000-0000-000000000000}"/>
          </ac:picMkLst>
        </pc:picChg>
        <pc:picChg chg="del">
          <ac:chgData name="Stewart Gale" userId="3647ddd2-6040-41ae-a96d-232c23482af8" providerId="ADAL" clId="{B97E9300-4083-4563-8CF9-BA115962A973}" dt="2021-10-31T17:03:21.133" v="3" actId="478"/>
          <ac:picMkLst>
            <pc:docMk/>
            <pc:sldMk cId="1336124588" sldId="277"/>
            <ac:picMk id="9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48C24-4238-4CC2-9C75-D589B65718E1}" type="datetimeFigureOut">
              <a:rPr lang="en-GB" smtClean="0"/>
              <a:t>22/11/2021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2F03AF-B968-45C9-9390-4832BB8CA5D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533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6FBE-D49E-4FF1-9C30-9B100F2BDD2D}" type="datetimeFigureOut">
              <a:rPr lang="en-GB" smtClean="0"/>
              <a:t>22/11/2021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FED0-43E6-47CC-8781-C94729855E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5270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6FBE-D49E-4FF1-9C30-9B100F2BDD2D}" type="datetimeFigureOut">
              <a:rPr lang="en-GB" smtClean="0"/>
              <a:t>22/11/2021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FED0-43E6-47CC-8781-C94729855E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9926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6FBE-D49E-4FF1-9C30-9B100F2BDD2D}" type="datetimeFigureOut">
              <a:rPr lang="en-GB" smtClean="0"/>
              <a:t>22/11/2021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FED0-43E6-47CC-8781-C94729855E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060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6FBE-D49E-4FF1-9C30-9B100F2BDD2D}" type="datetimeFigureOut">
              <a:rPr lang="en-GB" smtClean="0"/>
              <a:t>22/11/2021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FED0-43E6-47CC-8781-C94729855E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1852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6FBE-D49E-4FF1-9C30-9B100F2BDD2D}" type="datetimeFigureOut">
              <a:rPr lang="en-GB" smtClean="0"/>
              <a:t>22/11/2021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FED0-43E6-47CC-8781-C94729855E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7647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6FBE-D49E-4FF1-9C30-9B100F2BDD2D}" type="datetimeFigureOut">
              <a:rPr lang="en-GB" smtClean="0"/>
              <a:t>22/11/2021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FED0-43E6-47CC-8781-C94729855E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8828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6FBE-D49E-4FF1-9C30-9B100F2BDD2D}" type="datetimeFigureOut">
              <a:rPr lang="en-GB" smtClean="0"/>
              <a:t>22/11/2021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FED0-43E6-47CC-8781-C94729855E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0567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6FBE-D49E-4FF1-9C30-9B100F2BDD2D}" type="datetimeFigureOut">
              <a:rPr lang="en-GB" smtClean="0"/>
              <a:t>22/11/2021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FED0-43E6-47CC-8781-C94729855E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781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6FBE-D49E-4FF1-9C30-9B100F2BDD2D}" type="datetimeFigureOut">
              <a:rPr lang="en-GB" smtClean="0"/>
              <a:t>22/11/2021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FED0-43E6-47CC-8781-C94729855E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308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6FBE-D49E-4FF1-9C30-9B100F2BDD2D}" type="datetimeFigureOut">
              <a:rPr lang="en-GB" smtClean="0"/>
              <a:t>22/11/2021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FED0-43E6-47CC-8781-C94729855E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8693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E6FBE-D49E-4FF1-9C30-9B100F2BDD2D}" type="datetimeFigureOut">
              <a:rPr lang="en-GB" smtClean="0"/>
              <a:t>22/11/2021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23FED0-43E6-47CC-8781-C94729855E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3994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6FBE-D49E-4FF1-9C30-9B100F2BDD2D}" type="datetimeFigureOut">
              <a:rPr lang="en-GB" smtClean="0"/>
              <a:t>22/11/2021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3FED0-43E6-47CC-8781-C94729855E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9701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45672" y="1517339"/>
            <a:ext cx="1085850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1500" b="1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LO: </a:t>
            </a:r>
            <a:r>
              <a:rPr lang="en-GB" sz="11500" b="1" u="sng" dirty="0">
                <a:solidFill>
                  <a:srgbClr val="000000"/>
                </a:solidFill>
                <a:latin typeface="Arial" panose="020B0604020202020204" pitchFamily="34" charset="0"/>
              </a:rPr>
              <a:t>C</a:t>
            </a:r>
            <a:r>
              <a:rPr lang="en-GB" sz="11500" b="1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ompound </a:t>
            </a:r>
          </a:p>
          <a:p>
            <a:pPr algn="ctr"/>
            <a:r>
              <a:rPr lang="en-GB" sz="11500" b="1" u="sng" dirty="0">
                <a:solidFill>
                  <a:srgbClr val="000000"/>
                </a:solidFill>
                <a:latin typeface="Arial" panose="020B0604020202020204" pitchFamily="34" charset="0"/>
              </a:rPr>
              <a:t>I</a:t>
            </a:r>
            <a:r>
              <a:rPr lang="en-GB" sz="11500" b="1" i="0" u="sng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nterest</a:t>
            </a:r>
            <a:r>
              <a:rPr lang="en-GB" sz="115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61245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74522" y="136041"/>
            <a:ext cx="112395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GB" sz="4800" b="0" i="0" u="none" strike="noStrike" dirty="0">
                <a:effectLst/>
              </a:rPr>
              <a:t>You invest </a:t>
            </a:r>
            <a:r>
              <a:rPr lang="en-GB" sz="4800" b="1" i="0" u="none" strike="noStrike" dirty="0">
                <a:effectLst/>
              </a:rPr>
              <a:t>£500 </a:t>
            </a:r>
            <a:r>
              <a:rPr lang="en-GB" sz="4800" b="0" i="0" u="none" strike="noStrike" dirty="0">
                <a:effectLst/>
              </a:rPr>
              <a:t>at </a:t>
            </a:r>
            <a:r>
              <a:rPr lang="en-GB" sz="4800" b="1" i="0" u="none" strike="noStrike" dirty="0">
                <a:effectLst/>
              </a:rPr>
              <a:t>10% </a:t>
            </a:r>
            <a:r>
              <a:rPr lang="en-GB" sz="4800" b="0" i="0" u="none" strike="noStrike" dirty="0">
                <a:effectLst/>
              </a:rPr>
              <a:t>per year for </a:t>
            </a:r>
            <a:r>
              <a:rPr lang="en-GB" sz="4800" b="1" i="0" u="none" strike="noStrike" dirty="0">
                <a:effectLst/>
              </a:rPr>
              <a:t>3 years</a:t>
            </a:r>
            <a:r>
              <a:rPr lang="en-GB" sz="4800" b="0" i="0" u="none" strike="noStrike" dirty="0">
                <a:effectLst/>
              </a:rPr>
              <a:t>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2879048"/>
              </p:ext>
            </p:extLst>
          </p:nvPr>
        </p:nvGraphicFramePr>
        <p:xfrm>
          <a:off x="6568531" y="1893331"/>
          <a:ext cx="5267457" cy="3352800"/>
        </p:xfrm>
        <a:graphic>
          <a:graphicData uri="http://schemas.openxmlformats.org/drawingml/2006/table">
            <a:tbl>
              <a:tblPr/>
              <a:tblGrid>
                <a:gridCol w="1279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2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5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68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64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95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743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67670"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1st Year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4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4312"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7670"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2nd Year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4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4312"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32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7670"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3rd Year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0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4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44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2299228"/>
              </p:ext>
            </p:extLst>
          </p:nvPr>
        </p:nvGraphicFramePr>
        <p:xfrm>
          <a:off x="362312" y="1971838"/>
          <a:ext cx="5354544" cy="3352800"/>
        </p:xfrm>
        <a:graphic>
          <a:graphicData uri="http://schemas.openxmlformats.org/drawingml/2006/table">
            <a:tbl>
              <a:tblPr/>
              <a:tblGrid>
                <a:gridCol w="1300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6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39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64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34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654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789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49326"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1st Year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4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7160"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9326"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2nd Year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4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7160"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9326">
                <a:tc>
                  <a:txBody>
                    <a:bodyPr/>
                    <a:lstStyle/>
                    <a:p>
                      <a:pPr algn="l" fontAlgn="b"/>
                      <a:r>
                        <a:rPr lang="en-GB" sz="2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3rd Year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+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4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2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40920" y="1079158"/>
            <a:ext cx="48948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FF0000"/>
                </a:solidFill>
              </a:rPr>
              <a:t>Simple Interest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3894" y="1055133"/>
            <a:ext cx="48166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B050"/>
                </a:solidFill>
              </a:rPr>
              <a:t>Compound Interest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6562" y="1998003"/>
            <a:ext cx="810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39584" y="3363413"/>
            <a:ext cx="810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047198" y="4688738"/>
            <a:ext cx="810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80663" y="2001798"/>
            <a:ext cx="810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</a:rPr>
              <a:t>550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74420" y="3341471"/>
            <a:ext cx="810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</a:rPr>
              <a:t>550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83017" y="4669237"/>
            <a:ext cx="810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65284" y="3363414"/>
            <a:ext cx="810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FF0000"/>
                </a:solidFill>
              </a:rPr>
              <a:t>600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680663" y="4688739"/>
            <a:ext cx="810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650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49186" y="2022226"/>
            <a:ext cx="861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FF0000"/>
                </a:solidFill>
              </a:rPr>
              <a:t>500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205286" y="1944827"/>
            <a:ext cx="810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B050"/>
                </a:solidFill>
              </a:rPr>
              <a:t>50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238601" y="3246560"/>
            <a:ext cx="810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B050"/>
                </a:solidFill>
              </a:rPr>
              <a:t>55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183555" y="4588178"/>
            <a:ext cx="9112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B050"/>
                </a:solidFill>
              </a:rPr>
              <a:t>60.5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613571" y="1935553"/>
            <a:ext cx="12355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B050"/>
                </a:solidFill>
              </a:rPr>
              <a:t>550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863630" y="3246560"/>
            <a:ext cx="810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B050"/>
                </a:solidFill>
              </a:rPr>
              <a:t>550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863630" y="4604410"/>
            <a:ext cx="810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B050"/>
                </a:solidFill>
              </a:rPr>
              <a:t>605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0631973" y="3277343"/>
            <a:ext cx="1222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00B050"/>
                </a:solidFill>
              </a:rPr>
              <a:t>605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0645971" y="4599789"/>
            <a:ext cx="1194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B050"/>
                </a:solidFill>
              </a:rPr>
              <a:t>665.5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872318" y="1951612"/>
            <a:ext cx="810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B050"/>
                </a:solidFill>
              </a:rPr>
              <a:t>500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23893" y="5561640"/>
            <a:ext cx="90786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/>
              <a:t>How do they work?</a:t>
            </a:r>
          </a:p>
        </p:txBody>
      </p:sp>
    </p:spTree>
    <p:extLst>
      <p:ext uri="{BB962C8B-B14F-4D97-AF65-F5344CB8AC3E}">
        <p14:creationId xmlns:p14="http://schemas.microsoft.com/office/powerpoint/2010/main" val="194552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378492"/>
              </p:ext>
            </p:extLst>
          </p:nvPr>
        </p:nvGraphicFramePr>
        <p:xfrm>
          <a:off x="1563426" y="1911395"/>
          <a:ext cx="8888238" cy="4505309"/>
        </p:xfrm>
        <a:graphic>
          <a:graphicData uri="http://schemas.openxmlformats.org/drawingml/2006/table">
            <a:tbl>
              <a:tblPr/>
              <a:tblGrid>
                <a:gridCol w="21585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9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29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5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73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066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80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25091">
                <a:tc>
                  <a:txBody>
                    <a:bodyPr/>
                    <a:lstStyle/>
                    <a:p>
                      <a:pPr algn="l" fontAlgn="b"/>
                      <a:r>
                        <a:rPr lang="en-GB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1st Year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400" b="1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300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4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5018">
                <a:tc>
                  <a:txBody>
                    <a:bodyPr/>
                    <a:lstStyle/>
                    <a:p>
                      <a:pPr algn="l" fontAlgn="b"/>
                      <a:r>
                        <a:rPr lang="en-GB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5091">
                <a:tc>
                  <a:txBody>
                    <a:bodyPr/>
                    <a:lstStyle/>
                    <a:p>
                      <a:pPr algn="l" fontAlgn="b"/>
                      <a:r>
                        <a:rPr lang="en-GB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 Year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4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5018">
                <a:tc>
                  <a:txBody>
                    <a:bodyPr/>
                    <a:lstStyle/>
                    <a:p>
                      <a:pPr algn="l" fontAlgn="b"/>
                      <a:r>
                        <a:rPr lang="en-GB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4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5091">
                <a:tc>
                  <a:txBody>
                    <a:bodyPr/>
                    <a:lstStyle/>
                    <a:p>
                      <a:pPr algn="l" fontAlgn="b"/>
                      <a:r>
                        <a:rPr lang="en-GB" sz="4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3rd Year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4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400" b="1" i="0" u="none" strike="noStrike" dirty="0"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299357" y="169972"/>
            <a:ext cx="1168581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GB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 invest </a:t>
            </a:r>
            <a:r>
              <a:rPr lang="en-GB" sz="4400" b="0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£300 </a:t>
            </a:r>
            <a:r>
              <a:rPr lang="en-GB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at </a:t>
            </a:r>
            <a:r>
              <a:rPr lang="en-GB" sz="4400" dirty="0">
                <a:solidFill>
                  <a:srgbClr val="FF0000"/>
                </a:solidFill>
                <a:latin typeface="Arial" panose="020B0604020202020204" pitchFamily="34" charset="0"/>
              </a:rPr>
              <a:t>20</a:t>
            </a:r>
            <a:r>
              <a:rPr lang="en-GB" sz="44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%</a:t>
            </a:r>
            <a:r>
              <a:rPr lang="en-GB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per year for</a:t>
            </a:r>
            <a:r>
              <a:rPr lang="en-GB" sz="44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3 years</a:t>
            </a:r>
            <a:r>
              <a:rPr lang="en-GB" sz="4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algn="ctr" fontAlgn="ctr"/>
            <a:r>
              <a:rPr lang="en-GB" sz="4400" dirty="0">
                <a:solidFill>
                  <a:srgbClr val="000000"/>
                </a:solidFill>
                <a:latin typeface="Arial" panose="020B0604020202020204" pitchFamily="34" charset="0"/>
              </a:rPr>
              <a:t>using compound interest.</a:t>
            </a:r>
            <a:endParaRPr lang="en-GB" sz="4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069914"/>
              </p:ext>
            </p:extLst>
          </p:nvPr>
        </p:nvGraphicFramePr>
        <p:xfrm>
          <a:off x="6095010" y="1911395"/>
          <a:ext cx="4387687" cy="925091"/>
        </p:xfrm>
        <a:graphic>
          <a:graphicData uri="http://schemas.openxmlformats.org/drawingml/2006/table">
            <a:tbl>
              <a:tblPr/>
              <a:tblGrid>
                <a:gridCol w="1255640">
                  <a:extLst>
                    <a:ext uri="{9D8B030D-6E8A-4147-A177-3AD203B41FA5}">
                      <a16:colId xmlns:a16="http://schemas.microsoft.com/office/drawing/2014/main" val="923880188"/>
                    </a:ext>
                  </a:extLst>
                </a:gridCol>
                <a:gridCol w="437357">
                  <a:extLst>
                    <a:ext uri="{9D8B030D-6E8A-4147-A177-3AD203B41FA5}">
                      <a16:colId xmlns:a16="http://schemas.microsoft.com/office/drawing/2014/main" val="1684592432"/>
                    </a:ext>
                  </a:extLst>
                </a:gridCol>
                <a:gridCol w="606658">
                  <a:extLst>
                    <a:ext uri="{9D8B030D-6E8A-4147-A177-3AD203B41FA5}">
                      <a16:colId xmlns:a16="http://schemas.microsoft.com/office/drawing/2014/main" val="3914184074"/>
                    </a:ext>
                  </a:extLst>
                </a:gridCol>
                <a:gridCol w="2088032">
                  <a:extLst>
                    <a:ext uri="{9D8B030D-6E8A-4147-A177-3AD203B41FA5}">
                      <a16:colId xmlns:a16="http://schemas.microsoft.com/office/drawing/2014/main" val="3915530375"/>
                    </a:ext>
                  </a:extLst>
                </a:gridCol>
              </a:tblGrid>
              <a:tr h="92509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GB" sz="4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360 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5273029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018962"/>
              </p:ext>
            </p:extLst>
          </p:nvPr>
        </p:nvGraphicFramePr>
        <p:xfrm>
          <a:off x="3721999" y="3701503"/>
          <a:ext cx="6729665" cy="925091"/>
        </p:xfrm>
        <a:graphic>
          <a:graphicData uri="http://schemas.openxmlformats.org/drawingml/2006/table">
            <a:tbl>
              <a:tblPr/>
              <a:tblGrid>
                <a:gridCol w="1439047">
                  <a:extLst>
                    <a:ext uri="{9D8B030D-6E8A-4147-A177-3AD203B41FA5}">
                      <a16:colId xmlns:a16="http://schemas.microsoft.com/office/drawing/2014/main" val="3617640248"/>
                    </a:ext>
                  </a:extLst>
                </a:gridCol>
                <a:gridCol w="902931">
                  <a:extLst>
                    <a:ext uri="{9D8B030D-6E8A-4147-A177-3AD203B41FA5}">
                      <a16:colId xmlns:a16="http://schemas.microsoft.com/office/drawing/2014/main" val="3830408942"/>
                    </a:ext>
                  </a:extLst>
                </a:gridCol>
                <a:gridCol w="1255640">
                  <a:extLst>
                    <a:ext uri="{9D8B030D-6E8A-4147-A177-3AD203B41FA5}">
                      <a16:colId xmlns:a16="http://schemas.microsoft.com/office/drawing/2014/main" val="3433563701"/>
                    </a:ext>
                  </a:extLst>
                </a:gridCol>
                <a:gridCol w="437357">
                  <a:extLst>
                    <a:ext uri="{9D8B030D-6E8A-4147-A177-3AD203B41FA5}">
                      <a16:colId xmlns:a16="http://schemas.microsoft.com/office/drawing/2014/main" val="3652296076"/>
                    </a:ext>
                  </a:extLst>
                </a:gridCol>
                <a:gridCol w="606658">
                  <a:extLst>
                    <a:ext uri="{9D8B030D-6E8A-4147-A177-3AD203B41FA5}">
                      <a16:colId xmlns:a16="http://schemas.microsoft.com/office/drawing/2014/main" val="3154267965"/>
                    </a:ext>
                  </a:extLst>
                </a:gridCol>
                <a:gridCol w="2088032">
                  <a:extLst>
                    <a:ext uri="{9D8B030D-6E8A-4147-A177-3AD203B41FA5}">
                      <a16:colId xmlns:a16="http://schemas.microsoft.com/office/drawing/2014/main" val="1448568726"/>
                    </a:ext>
                  </a:extLst>
                </a:gridCol>
              </a:tblGrid>
              <a:tr h="92509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360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GB" sz="4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432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42964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819241"/>
              </p:ext>
            </p:extLst>
          </p:nvPr>
        </p:nvGraphicFramePr>
        <p:xfrm>
          <a:off x="3753032" y="5461576"/>
          <a:ext cx="6729665" cy="925091"/>
        </p:xfrm>
        <a:graphic>
          <a:graphicData uri="http://schemas.openxmlformats.org/drawingml/2006/table">
            <a:tbl>
              <a:tblPr/>
              <a:tblGrid>
                <a:gridCol w="1439047">
                  <a:extLst>
                    <a:ext uri="{9D8B030D-6E8A-4147-A177-3AD203B41FA5}">
                      <a16:colId xmlns:a16="http://schemas.microsoft.com/office/drawing/2014/main" val="3827088813"/>
                    </a:ext>
                  </a:extLst>
                </a:gridCol>
                <a:gridCol w="902931">
                  <a:extLst>
                    <a:ext uri="{9D8B030D-6E8A-4147-A177-3AD203B41FA5}">
                      <a16:colId xmlns:a16="http://schemas.microsoft.com/office/drawing/2014/main" val="3378900359"/>
                    </a:ext>
                  </a:extLst>
                </a:gridCol>
                <a:gridCol w="1255640">
                  <a:extLst>
                    <a:ext uri="{9D8B030D-6E8A-4147-A177-3AD203B41FA5}">
                      <a16:colId xmlns:a16="http://schemas.microsoft.com/office/drawing/2014/main" val="396766642"/>
                    </a:ext>
                  </a:extLst>
                </a:gridCol>
                <a:gridCol w="437357">
                  <a:extLst>
                    <a:ext uri="{9D8B030D-6E8A-4147-A177-3AD203B41FA5}">
                      <a16:colId xmlns:a16="http://schemas.microsoft.com/office/drawing/2014/main" val="504143436"/>
                    </a:ext>
                  </a:extLst>
                </a:gridCol>
                <a:gridCol w="606658">
                  <a:extLst>
                    <a:ext uri="{9D8B030D-6E8A-4147-A177-3AD203B41FA5}">
                      <a16:colId xmlns:a16="http://schemas.microsoft.com/office/drawing/2014/main" val="3582354209"/>
                    </a:ext>
                  </a:extLst>
                </a:gridCol>
                <a:gridCol w="2088032">
                  <a:extLst>
                    <a:ext uri="{9D8B030D-6E8A-4147-A177-3AD203B41FA5}">
                      <a16:colId xmlns:a16="http://schemas.microsoft.com/office/drawing/2014/main" val="3028015143"/>
                    </a:ext>
                  </a:extLst>
                </a:gridCol>
              </a:tblGrid>
              <a:tr h="925091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432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4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1.2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endParaRPr lang="en-GB" sz="4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44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en-GB" sz="4400" b="1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518.40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08870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031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78847" y="2957645"/>
                <a:ext cx="10794696" cy="1477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800" dirty="0">
                    <a:solidFill>
                      <a:srgbClr val="7030A0"/>
                    </a:solidFill>
                  </a:rPr>
                  <a:t>300</a:t>
                </a:r>
                <a:r>
                  <a:rPr lang="en-GB" sz="8800" dirty="0"/>
                  <a:t>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88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8800" b="0" i="0" smtClean="0">
                            <a:latin typeface="Cambria Math" panose="02040503050406030204" pitchFamily="18" charset="0"/>
                          </a:rPr>
                          <m:t>1.20</m:t>
                        </m:r>
                      </m:e>
                      <m:sup>
                        <m:r>
                          <a:rPr lang="en-GB" sz="8800" b="0" i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8800" dirty="0"/>
                  <a:t> = </a:t>
                </a:r>
                <a:r>
                  <a:rPr lang="en-GB" sz="8800" b="1" dirty="0"/>
                  <a:t>£518.40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47" y="2957645"/>
                <a:ext cx="10794696" cy="1477136"/>
              </a:xfrm>
              <a:prstGeom prst="rect">
                <a:avLst/>
              </a:prstGeom>
              <a:blipFill>
                <a:blip r:embed="rId2"/>
                <a:stretch>
                  <a:fillRect l="-2710" t="-17355" r="-2710" b="-421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75558" y="169972"/>
            <a:ext cx="1154974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GB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 invest </a:t>
            </a:r>
            <a:r>
              <a:rPr lang="en-GB" sz="4400" b="0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£300 </a:t>
            </a:r>
            <a:r>
              <a:rPr lang="en-GB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at </a:t>
            </a:r>
            <a:r>
              <a:rPr lang="en-GB" sz="4400" dirty="0">
                <a:solidFill>
                  <a:srgbClr val="FF0000"/>
                </a:solidFill>
                <a:latin typeface="Arial" panose="020B0604020202020204" pitchFamily="34" charset="0"/>
              </a:rPr>
              <a:t>20</a:t>
            </a:r>
            <a:r>
              <a:rPr lang="en-GB" sz="44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%</a:t>
            </a:r>
            <a:r>
              <a:rPr lang="en-GB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per year for</a:t>
            </a:r>
            <a:r>
              <a:rPr lang="en-GB" sz="4400" b="0" i="0" u="none" strike="noStrike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 3 years</a:t>
            </a:r>
            <a:r>
              <a:rPr lang="en-GB" sz="4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algn="ctr" fontAlgn="ctr"/>
            <a:r>
              <a:rPr lang="en-GB" sz="4400" dirty="0">
                <a:solidFill>
                  <a:srgbClr val="000000"/>
                </a:solidFill>
                <a:latin typeface="Arial" panose="020B0604020202020204" pitchFamily="34" charset="0"/>
              </a:rPr>
              <a:t>using compound interest.</a:t>
            </a:r>
            <a:endParaRPr lang="en-GB" sz="4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52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2394" y="346087"/>
            <a:ext cx="113190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GB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 </a:t>
            </a:r>
            <a:r>
              <a:rPr lang="en-GB" sz="4400" dirty="0">
                <a:solidFill>
                  <a:srgbClr val="000000"/>
                </a:solidFill>
                <a:latin typeface="Arial" panose="020B0604020202020204" pitchFamily="34" charset="0"/>
              </a:rPr>
              <a:t>buy a house for </a:t>
            </a:r>
            <a:r>
              <a:rPr lang="en-GB" sz="4400" b="0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£50,000.</a:t>
            </a:r>
          </a:p>
          <a:p>
            <a:pPr algn="ctr" fontAlgn="ctr"/>
            <a:r>
              <a:rPr lang="en-GB" sz="4400" dirty="0">
                <a:latin typeface="Arial" panose="020B0604020202020204" pitchFamily="34" charset="0"/>
              </a:rPr>
              <a:t>It increases </a:t>
            </a:r>
            <a:r>
              <a:rPr lang="en-GB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at </a:t>
            </a:r>
            <a:r>
              <a:rPr lang="en-GB" sz="44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10%</a:t>
            </a:r>
            <a:r>
              <a:rPr lang="en-GB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per year.</a:t>
            </a:r>
          </a:p>
          <a:p>
            <a:pPr algn="ctr" fontAlgn="ctr"/>
            <a:r>
              <a:rPr lang="en-GB" sz="4400" dirty="0">
                <a:solidFill>
                  <a:srgbClr val="000000"/>
                </a:solidFill>
                <a:latin typeface="Arial" panose="020B0604020202020204" pitchFamily="34" charset="0"/>
              </a:rPr>
              <a:t>How much is the house worth after 3 years?</a:t>
            </a:r>
            <a:endParaRPr lang="en-GB" sz="4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81888" y="2851323"/>
                <a:ext cx="1050115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000" dirty="0"/>
                  <a:t>50000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8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8000" b="0" i="1" smtClean="0">
                            <a:latin typeface="Cambria Math" panose="02040503050406030204" pitchFamily="18" charset="0"/>
                          </a:rPr>
                          <m:t>1.1</m:t>
                        </m:r>
                      </m:e>
                      <m:sup>
                        <m:r>
                          <a:rPr lang="en-GB" sz="8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8000" dirty="0"/>
                  <a:t> = </a:t>
                </a:r>
                <a:r>
                  <a:rPr lang="en-GB" sz="8000" b="1" dirty="0"/>
                  <a:t>£66,550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88" y="2851323"/>
                <a:ext cx="10501155" cy="1323439"/>
              </a:xfrm>
              <a:prstGeom prst="rect">
                <a:avLst/>
              </a:prstGeom>
              <a:blipFill>
                <a:blip r:embed="rId2"/>
                <a:stretch>
                  <a:fillRect l="-1567" t="-19355" r="-1567" b="-423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9161" b="12305"/>
          <a:stretch/>
        </p:blipFill>
        <p:spPr>
          <a:xfrm>
            <a:off x="4860925" y="4514408"/>
            <a:ext cx="2704647" cy="212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09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66699" y="335202"/>
            <a:ext cx="1171520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GB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 </a:t>
            </a:r>
            <a:r>
              <a:rPr lang="en-GB" sz="4400" dirty="0">
                <a:solidFill>
                  <a:srgbClr val="000000"/>
                </a:solidFill>
                <a:latin typeface="Arial" panose="020B0604020202020204" pitchFamily="34" charset="0"/>
              </a:rPr>
              <a:t>buy some shares for </a:t>
            </a:r>
            <a:r>
              <a:rPr lang="en-GB" sz="4400" b="0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£</a:t>
            </a:r>
            <a:r>
              <a:rPr lang="en-GB" sz="4400" dirty="0">
                <a:solidFill>
                  <a:srgbClr val="7030A0"/>
                </a:solidFill>
                <a:latin typeface="Arial" panose="020B0604020202020204" pitchFamily="34" charset="0"/>
              </a:rPr>
              <a:t>3</a:t>
            </a:r>
            <a:r>
              <a:rPr lang="en-GB" sz="4400" b="0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,000.</a:t>
            </a:r>
          </a:p>
          <a:p>
            <a:pPr algn="ctr" fontAlgn="ctr"/>
            <a:r>
              <a:rPr lang="en-GB" sz="4400" dirty="0">
                <a:latin typeface="Arial" panose="020B0604020202020204" pitchFamily="34" charset="0"/>
              </a:rPr>
              <a:t>They increases </a:t>
            </a:r>
            <a:r>
              <a:rPr lang="en-GB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at </a:t>
            </a:r>
            <a:r>
              <a:rPr lang="en-GB" sz="4400" dirty="0">
                <a:solidFill>
                  <a:srgbClr val="FF0000"/>
                </a:solidFill>
                <a:latin typeface="Arial" panose="020B0604020202020204" pitchFamily="34" charset="0"/>
              </a:rPr>
              <a:t>8</a:t>
            </a:r>
            <a:r>
              <a:rPr lang="en-GB" sz="44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%</a:t>
            </a:r>
            <a:r>
              <a:rPr lang="en-GB" sz="4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per year.</a:t>
            </a:r>
          </a:p>
          <a:p>
            <a:pPr algn="ctr" fontAlgn="ctr"/>
            <a:r>
              <a:rPr lang="en-GB" sz="4400" dirty="0">
                <a:solidFill>
                  <a:srgbClr val="000000"/>
                </a:solidFill>
                <a:latin typeface="Arial" panose="020B0604020202020204" pitchFamily="34" charset="0"/>
              </a:rPr>
              <a:t>How much are the shares worth after 5 years?</a:t>
            </a:r>
            <a:endParaRPr lang="en-GB" sz="44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985158" y="2807812"/>
                <a:ext cx="10822577" cy="13373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0" dirty="0"/>
                  <a:t>3000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8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8000" b="0" i="1" smtClean="0">
                            <a:latin typeface="Cambria Math" panose="02040503050406030204" pitchFamily="18" charset="0"/>
                          </a:rPr>
                          <m:t>1.08</m:t>
                        </m:r>
                      </m:e>
                      <m:sup>
                        <m:r>
                          <a:rPr lang="en-GB" sz="8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n-GB" sz="8000" dirty="0"/>
                  <a:t>= </a:t>
                </a:r>
                <a:r>
                  <a:rPr lang="en-GB" sz="8000" b="1" dirty="0"/>
                  <a:t>£4407.98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158" y="2807812"/>
                <a:ext cx="10822577" cy="1337354"/>
              </a:xfrm>
              <a:prstGeom prst="rect">
                <a:avLst/>
              </a:prstGeom>
              <a:blipFill>
                <a:blip r:embed="rId2"/>
                <a:stretch>
                  <a:fillRect l="-4845" t="-17808" b="-4246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0479"/>
          <a:stretch/>
        </p:blipFill>
        <p:spPr>
          <a:xfrm>
            <a:off x="4844143" y="4373682"/>
            <a:ext cx="2416630" cy="227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6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9209" y="3590981"/>
            <a:ext cx="47349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GB" sz="5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Decreases </a:t>
            </a:r>
          </a:p>
          <a:p>
            <a:pPr algn="ctr" fontAlgn="ctr"/>
            <a:r>
              <a:rPr lang="en-GB" sz="5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by 10% </a:t>
            </a:r>
          </a:p>
          <a:p>
            <a:pPr algn="ctr" fontAlgn="ctr"/>
            <a:r>
              <a:rPr lang="en-GB" sz="5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each year.</a:t>
            </a:r>
            <a:endParaRPr lang="en-GB" sz="5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380603" y="2407207"/>
                <a:ext cx="426364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000" dirty="0">
                    <a:solidFill>
                      <a:srgbClr val="FF0000"/>
                    </a:solidFill>
                  </a:rPr>
                  <a:t>50000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6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0.9</m:t>
                        </m:r>
                      </m:e>
                      <m:sup>
                        <m:r>
                          <a:rPr lang="en-GB" sz="6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6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0603" y="2407207"/>
                <a:ext cx="4263643" cy="1015663"/>
              </a:xfrm>
              <a:prstGeom prst="rect">
                <a:avLst/>
              </a:prstGeom>
              <a:blipFill>
                <a:blip r:embed="rId2"/>
                <a:stretch>
                  <a:fillRect l="-8571" t="-18072" b="-409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28902" y="2407207"/>
                <a:ext cx="426364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6000" dirty="0">
                    <a:solidFill>
                      <a:srgbClr val="00B050"/>
                    </a:solidFill>
                  </a:rPr>
                  <a:t>50000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60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6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1.1</m:t>
                        </m:r>
                      </m:e>
                      <m:sup>
                        <m:r>
                          <a:rPr lang="en-GB" sz="6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GB" sz="6000" b="1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902" y="2407207"/>
                <a:ext cx="4263643" cy="1015663"/>
              </a:xfrm>
              <a:prstGeom prst="rect">
                <a:avLst/>
              </a:prstGeom>
              <a:blipFill>
                <a:blip r:embed="rId3"/>
                <a:stretch>
                  <a:fillRect l="-8571" t="-18072" b="-409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622144" y="300104"/>
            <a:ext cx="10964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GB" sz="6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What is the difference between </a:t>
            </a:r>
          </a:p>
          <a:p>
            <a:pPr algn="ctr" fontAlgn="ctr"/>
            <a:r>
              <a:rPr lang="en-GB" sz="6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each of these calculations?</a:t>
            </a:r>
            <a:endParaRPr lang="en-GB" sz="60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57637" y="3638146"/>
            <a:ext cx="473490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GB" sz="5400" dirty="0">
                <a:solidFill>
                  <a:srgbClr val="000000"/>
                </a:solidFill>
                <a:latin typeface="Arial" panose="020B0604020202020204" pitchFamily="34" charset="0"/>
              </a:rPr>
              <a:t>In</a:t>
            </a:r>
            <a:r>
              <a:rPr lang="en-GB" sz="5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creases </a:t>
            </a:r>
          </a:p>
          <a:p>
            <a:pPr algn="ctr" fontAlgn="ctr"/>
            <a:r>
              <a:rPr lang="en-GB" sz="5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by 10% </a:t>
            </a:r>
          </a:p>
          <a:p>
            <a:pPr algn="ctr" fontAlgn="ctr"/>
            <a:r>
              <a:rPr lang="en-GB" sz="5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each year.</a:t>
            </a:r>
            <a:endParaRPr lang="en-GB" sz="5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217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1"/>
          <a:stretch/>
        </p:blipFill>
        <p:spPr>
          <a:xfrm>
            <a:off x="304800" y="4690477"/>
            <a:ext cx="3854678" cy="20391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5814" y="307989"/>
            <a:ext cx="118306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en-GB" sz="4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You </a:t>
            </a:r>
            <a:r>
              <a:rPr lang="en-GB" sz="4800" dirty="0">
                <a:solidFill>
                  <a:srgbClr val="000000"/>
                </a:solidFill>
                <a:latin typeface="Arial" panose="020B0604020202020204" pitchFamily="34" charset="0"/>
              </a:rPr>
              <a:t>buy a car for </a:t>
            </a:r>
            <a:r>
              <a:rPr lang="en-GB" sz="4800" b="0" i="0" u="none" strike="noStrike" dirty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£50,000.</a:t>
            </a:r>
          </a:p>
          <a:p>
            <a:pPr algn="ctr" fontAlgn="ctr"/>
            <a:r>
              <a:rPr lang="en-GB" sz="4800" dirty="0">
                <a:latin typeface="Arial" panose="020B0604020202020204" pitchFamily="34" charset="0"/>
              </a:rPr>
              <a:t>It depreciates </a:t>
            </a:r>
            <a:r>
              <a:rPr lang="en-GB" sz="4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at </a:t>
            </a:r>
            <a:r>
              <a:rPr lang="en-GB" sz="4800" b="0" i="0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10%</a:t>
            </a:r>
            <a:r>
              <a:rPr lang="en-GB" sz="4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per year.</a:t>
            </a:r>
          </a:p>
          <a:p>
            <a:pPr algn="ctr" fontAlgn="ctr"/>
            <a:r>
              <a:rPr lang="en-GB" sz="4800" dirty="0">
                <a:solidFill>
                  <a:srgbClr val="000000"/>
                </a:solidFill>
                <a:latin typeface="Arial" panose="020B0604020202020204" pitchFamily="34" charset="0"/>
              </a:rPr>
              <a:t>How much is the car worth after 3 years?</a:t>
            </a:r>
            <a:endParaRPr lang="en-GB" sz="4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71744" y="3284355"/>
                <a:ext cx="9945985" cy="1323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8000" dirty="0"/>
                  <a:t>50000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8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8000" b="0" i="1" smtClean="0">
                            <a:latin typeface="Cambria Math" panose="02040503050406030204" pitchFamily="18" charset="0"/>
                          </a:rPr>
                          <m:t>0.9</m:t>
                        </m:r>
                      </m:e>
                      <m:sup>
                        <m:r>
                          <a:rPr lang="en-GB" sz="8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8000" dirty="0"/>
                  <a:t>= </a:t>
                </a:r>
                <a:r>
                  <a:rPr lang="en-GB" sz="8000" b="1" dirty="0"/>
                  <a:t>£36,450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1744" y="3284355"/>
                <a:ext cx="9945985" cy="1323439"/>
              </a:xfrm>
              <a:prstGeom prst="rect">
                <a:avLst/>
              </a:prstGeom>
              <a:blipFill>
                <a:blip r:embed="rId3"/>
                <a:stretch>
                  <a:fillRect l="-5273" t="-19355" r="-1410" b="-423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2424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47" y="4306356"/>
            <a:ext cx="3239347" cy="234042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283889" y="4306356"/>
                <a:ext cx="8428383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7200" dirty="0"/>
                  <a:t>1200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7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7200" b="0" i="1" smtClean="0">
                            <a:latin typeface="Cambria Math" panose="02040503050406030204" pitchFamily="18" charset="0"/>
                          </a:rPr>
                          <m:t>0.6</m:t>
                        </m:r>
                      </m:e>
                      <m:sup>
                        <m:r>
                          <a:rPr lang="en-GB" sz="7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7200" dirty="0"/>
                  <a:t> = </a:t>
                </a:r>
                <a:r>
                  <a:rPr lang="en-GB" sz="7200" b="1" dirty="0"/>
                  <a:t>£259.20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3889" y="4306356"/>
                <a:ext cx="8428383" cy="1200329"/>
              </a:xfrm>
              <a:prstGeom prst="rect">
                <a:avLst/>
              </a:prstGeom>
              <a:blipFill>
                <a:blip r:embed="rId3"/>
                <a:stretch>
                  <a:fillRect l="-5499" t="-18782" r="-4631" b="-416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458684" y="2191650"/>
            <a:ext cx="908957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en-GB" sz="5400" dirty="0">
                <a:solidFill>
                  <a:srgbClr val="000000"/>
                </a:solidFill>
                <a:latin typeface="Arial" panose="020B0604020202020204" pitchFamily="34" charset="0"/>
              </a:rPr>
              <a:t> How much is the computer valued at after 3 years?</a:t>
            </a:r>
            <a:endParaRPr lang="en-GB" sz="2800" dirty="0"/>
          </a:p>
        </p:txBody>
      </p:sp>
      <p:sp>
        <p:nvSpPr>
          <p:cNvPr id="8" name="Rectangle 7"/>
          <p:cNvSpPr/>
          <p:nvPr/>
        </p:nvSpPr>
        <p:spPr>
          <a:xfrm>
            <a:off x="185057" y="241285"/>
            <a:ext cx="1191441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ctr"/>
            <a:r>
              <a:rPr lang="en-GB" sz="5400" dirty="0">
                <a:solidFill>
                  <a:srgbClr val="000000"/>
                </a:solidFill>
                <a:latin typeface="Arial" panose="020B0604020202020204" pitchFamily="34" charset="0"/>
              </a:rPr>
              <a:t> A new computer cost </a:t>
            </a:r>
            <a:r>
              <a:rPr lang="en-GB" sz="5400" dirty="0">
                <a:solidFill>
                  <a:srgbClr val="990099"/>
                </a:solidFill>
                <a:latin typeface="Arial" panose="020B0604020202020204" pitchFamily="34" charset="0"/>
              </a:rPr>
              <a:t>£1200</a:t>
            </a:r>
            <a:r>
              <a:rPr lang="en-GB" sz="54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lvl="0" algn="ctr" fontAlgn="ctr"/>
            <a:r>
              <a:rPr lang="en-GB" sz="5400" dirty="0">
                <a:solidFill>
                  <a:srgbClr val="000000"/>
                </a:solidFill>
                <a:latin typeface="Arial" panose="020B0604020202020204" pitchFamily="34" charset="0"/>
              </a:rPr>
              <a:t>and loses value by </a:t>
            </a:r>
            <a:r>
              <a:rPr lang="en-GB" sz="5400" dirty="0">
                <a:solidFill>
                  <a:srgbClr val="FF0000"/>
                </a:solidFill>
                <a:latin typeface="Arial" panose="020B0604020202020204" pitchFamily="34" charset="0"/>
              </a:rPr>
              <a:t>40%</a:t>
            </a:r>
            <a:r>
              <a:rPr lang="en-GB" sz="5400" dirty="0">
                <a:solidFill>
                  <a:srgbClr val="000000"/>
                </a:solidFill>
                <a:latin typeface="Arial" panose="020B0604020202020204" pitchFamily="34" charset="0"/>
              </a:rPr>
              <a:t> each year.</a:t>
            </a:r>
          </a:p>
        </p:txBody>
      </p:sp>
    </p:spTree>
    <p:extLst>
      <p:ext uri="{BB962C8B-B14F-4D97-AF65-F5344CB8AC3E}">
        <p14:creationId xmlns:p14="http://schemas.microsoft.com/office/powerpoint/2010/main" val="206571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19" y="1246733"/>
            <a:ext cx="120727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A £1 investment earning 20% a year, </a:t>
            </a:r>
          </a:p>
          <a:p>
            <a:pPr algn="ctr"/>
            <a:r>
              <a:rPr lang="en-GB" sz="5400" dirty="0"/>
              <a:t>with compounded interest will grow to</a:t>
            </a:r>
          </a:p>
        </p:txBody>
      </p:sp>
      <p:sp>
        <p:nvSpPr>
          <p:cNvPr id="6" name="Rectangle 5"/>
          <p:cNvSpPr/>
          <p:nvPr/>
        </p:nvSpPr>
        <p:spPr>
          <a:xfrm>
            <a:off x="2610461" y="3264085"/>
            <a:ext cx="76501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/>
              <a:t>£6 in a decade</a:t>
            </a:r>
          </a:p>
        </p:txBody>
      </p:sp>
      <p:sp>
        <p:nvSpPr>
          <p:cNvPr id="7" name="Rectangle 6"/>
          <p:cNvSpPr/>
          <p:nvPr/>
        </p:nvSpPr>
        <p:spPr>
          <a:xfrm>
            <a:off x="2610461" y="4492793"/>
            <a:ext cx="76501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/>
              <a:t>£9,000 in 50 years </a:t>
            </a:r>
          </a:p>
        </p:txBody>
      </p:sp>
      <p:sp>
        <p:nvSpPr>
          <p:cNvPr id="8" name="Rectangle 7"/>
          <p:cNvSpPr/>
          <p:nvPr/>
        </p:nvSpPr>
        <p:spPr>
          <a:xfrm>
            <a:off x="2610461" y="5644173"/>
            <a:ext cx="72197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4400" dirty="0"/>
              <a:t>	£82,000,000 in a century!</a:t>
            </a:r>
          </a:p>
        </p:txBody>
      </p:sp>
      <p:sp>
        <p:nvSpPr>
          <p:cNvPr id="9" name="Rectangle 8"/>
          <p:cNvSpPr/>
          <p:nvPr/>
        </p:nvSpPr>
        <p:spPr>
          <a:xfrm>
            <a:off x="858741" y="94530"/>
            <a:ext cx="10599089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b="1" dirty="0"/>
              <a:t>Power of Compound Interest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610461" y="3208502"/>
            <a:ext cx="7650101" cy="894043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FF0000"/>
                </a:solidFill>
              </a:rPr>
              <a:t>how much in 10 Years?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610461" y="4423138"/>
            <a:ext cx="7650101" cy="904106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FF0000"/>
                </a:solidFill>
              </a:rPr>
              <a:t>how much in 50 Years?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610461" y="5644173"/>
            <a:ext cx="7650101" cy="894043"/>
          </a:xfrm>
          <a:prstGeom prst="round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>
                <a:solidFill>
                  <a:srgbClr val="FF0000"/>
                </a:solidFill>
              </a:rPr>
              <a:t>how much in 100 Years?</a:t>
            </a:r>
          </a:p>
        </p:txBody>
      </p:sp>
    </p:spTree>
    <p:extLst>
      <p:ext uri="{BB962C8B-B14F-4D97-AF65-F5344CB8AC3E}">
        <p14:creationId xmlns:p14="http://schemas.microsoft.com/office/powerpoint/2010/main" val="379436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81992" y="1614974"/>
                <a:ext cx="11667502" cy="2985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8800" b="1" dirty="0"/>
                  <a:t>Compound Interest</a:t>
                </a:r>
                <a:r>
                  <a:rPr lang="en-GB" sz="8800" dirty="0"/>
                  <a:t> = </a:t>
                </a:r>
              </a:p>
              <a:p>
                <a:pPr algn="ctr"/>
                <a:endParaRPr lang="en-GB" sz="2800" dirty="0"/>
              </a:p>
              <a:p>
                <a:pPr algn="ctr"/>
                <a:r>
                  <a:rPr lang="en-GB" sz="7200" dirty="0">
                    <a:solidFill>
                      <a:srgbClr val="0070C0"/>
                    </a:solidFill>
                  </a:rPr>
                  <a:t>Amount</a:t>
                </a:r>
                <a:r>
                  <a:rPr lang="en-GB" sz="7200" dirty="0"/>
                  <a:t> x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7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GB" sz="7200" dirty="0"/>
                          <m:t>(</m:t>
                        </m:r>
                        <m:r>
                          <m:rPr>
                            <m:nor/>
                          </m:rPr>
                          <a:rPr lang="en-GB" sz="7200" dirty="0" smtClean="0">
                            <a:solidFill>
                              <a:srgbClr val="FF0000"/>
                            </a:solidFill>
                          </a:rPr>
                          <m:t>%</m:t>
                        </m:r>
                        <m:r>
                          <m:rPr>
                            <m:nor/>
                          </m:rPr>
                          <a:rPr lang="en-GB" sz="7200" dirty="0"/>
                          <m:t> </m:t>
                        </m:r>
                        <m:r>
                          <m:rPr>
                            <m:nor/>
                          </m:rPr>
                          <a:rPr lang="en-US" sz="7200" b="0" i="0" dirty="0" smtClean="0">
                            <a:solidFill>
                              <a:srgbClr val="FF0000"/>
                            </a:solidFill>
                          </a:rPr>
                          <m:t>M</m:t>
                        </m:r>
                        <m:r>
                          <m:rPr>
                            <m:nor/>
                          </m:rPr>
                          <a:rPr lang="en-GB" sz="7200" dirty="0" smtClean="0">
                            <a:solidFill>
                              <a:srgbClr val="FF0000"/>
                            </a:solidFill>
                          </a:rPr>
                          <m:t>ultiplier</m:t>
                        </m:r>
                        <m:r>
                          <m:rPr>
                            <m:nor/>
                          </m:rPr>
                          <a:rPr lang="en-GB" sz="7200" dirty="0"/>
                          <m:t>)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sz="72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years</m:t>
                        </m:r>
                      </m:sup>
                    </m:sSup>
                  </m:oMath>
                </a14:m>
                <a:endParaRPr lang="en-GB" sz="7200" baseline="300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92" y="1614974"/>
                <a:ext cx="11667502" cy="2985433"/>
              </a:xfrm>
              <a:prstGeom prst="rect">
                <a:avLst/>
              </a:prstGeom>
              <a:blipFill>
                <a:blip r:embed="rId2"/>
                <a:stretch>
                  <a:fillRect l="-575" t="-9796" b="-15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9984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300" y="357447"/>
            <a:ext cx="118317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/>
              <a:t>What is the multiplier </a:t>
            </a:r>
          </a:p>
          <a:p>
            <a:pPr algn="ctr"/>
            <a:r>
              <a:rPr lang="en-GB" sz="8000" dirty="0"/>
              <a:t>for increasing by 20%?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40728" y="2959331"/>
            <a:ext cx="470500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900" b="1" dirty="0"/>
              <a:t>1.2</a:t>
            </a:r>
          </a:p>
        </p:txBody>
      </p:sp>
    </p:spTree>
    <p:extLst>
      <p:ext uri="{BB962C8B-B14F-4D97-AF65-F5344CB8AC3E}">
        <p14:creationId xmlns:p14="http://schemas.microsoft.com/office/powerpoint/2010/main" val="832168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300" y="357447"/>
            <a:ext cx="118317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/>
              <a:t>What is the multiplier </a:t>
            </a:r>
          </a:p>
          <a:p>
            <a:pPr algn="ctr"/>
            <a:r>
              <a:rPr lang="en-GB" sz="8000" dirty="0"/>
              <a:t>for decreasing by 20%?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40728" y="2959331"/>
            <a:ext cx="470500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900" b="1" dirty="0"/>
              <a:t>0.8</a:t>
            </a:r>
          </a:p>
        </p:txBody>
      </p:sp>
    </p:spTree>
    <p:extLst>
      <p:ext uri="{BB962C8B-B14F-4D97-AF65-F5344CB8AC3E}">
        <p14:creationId xmlns:p14="http://schemas.microsoft.com/office/powerpoint/2010/main" val="33439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300" y="357447"/>
            <a:ext cx="118317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/>
              <a:t>What is the multiplier </a:t>
            </a:r>
          </a:p>
          <a:p>
            <a:pPr algn="ctr"/>
            <a:r>
              <a:rPr lang="en-GB" sz="8000" dirty="0"/>
              <a:t>for decreasing by 2%?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13019" y="2959331"/>
            <a:ext cx="470500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900" b="1" dirty="0"/>
              <a:t>0.98</a:t>
            </a:r>
          </a:p>
        </p:txBody>
      </p:sp>
    </p:spTree>
    <p:extLst>
      <p:ext uri="{BB962C8B-B14F-4D97-AF65-F5344CB8AC3E}">
        <p14:creationId xmlns:p14="http://schemas.microsoft.com/office/powerpoint/2010/main" val="109411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300" y="357447"/>
            <a:ext cx="118317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/>
              <a:t>What is the multiplier </a:t>
            </a:r>
          </a:p>
          <a:p>
            <a:pPr algn="ctr"/>
            <a:r>
              <a:rPr lang="en-GB" sz="8000" dirty="0"/>
              <a:t>for increasing by 3%?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40728" y="2959331"/>
            <a:ext cx="4705003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900" b="1" dirty="0"/>
              <a:t>1.03</a:t>
            </a:r>
          </a:p>
        </p:txBody>
      </p:sp>
    </p:spTree>
    <p:extLst>
      <p:ext uri="{BB962C8B-B14F-4D97-AF65-F5344CB8AC3E}">
        <p14:creationId xmlns:p14="http://schemas.microsoft.com/office/powerpoint/2010/main" val="2155973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300" y="357447"/>
            <a:ext cx="118317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/>
              <a:t>What is the multiplier </a:t>
            </a:r>
          </a:p>
          <a:p>
            <a:pPr algn="ctr"/>
            <a:r>
              <a:rPr lang="en-GB" sz="8000" dirty="0"/>
              <a:t>for decreasing by 0.5%?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6423" y="2998123"/>
            <a:ext cx="600733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900" b="1" dirty="0"/>
              <a:t>0.995</a:t>
            </a:r>
          </a:p>
        </p:txBody>
      </p:sp>
    </p:spTree>
    <p:extLst>
      <p:ext uri="{BB962C8B-B14F-4D97-AF65-F5344CB8AC3E}">
        <p14:creationId xmlns:p14="http://schemas.microsoft.com/office/powerpoint/2010/main" val="233154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38300" y="357447"/>
            <a:ext cx="118317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dirty="0"/>
              <a:t>What is the multiplier </a:t>
            </a:r>
          </a:p>
          <a:p>
            <a:pPr algn="ctr"/>
            <a:r>
              <a:rPr lang="en-GB" sz="8000" dirty="0"/>
              <a:t>for increasing by 0.5%?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6423" y="2998123"/>
            <a:ext cx="600733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9900" b="1" dirty="0"/>
              <a:t>1.005</a:t>
            </a:r>
          </a:p>
        </p:txBody>
      </p:sp>
    </p:spTree>
    <p:extLst>
      <p:ext uri="{BB962C8B-B14F-4D97-AF65-F5344CB8AC3E}">
        <p14:creationId xmlns:p14="http://schemas.microsoft.com/office/powerpoint/2010/main" val="255612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6982" y="264022"/>
            <a:ext cx="116613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When you invest money into a </a:t>
            </a:r>
          </a:p>
          <a:p>
            <a:pPr algn="ctr"/>
            <a:r>
              <a:rPr lang="en-GB" sz="5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savings account you can earn interest!</a:t>
            </a:r>
            <a:r>
              <a:rPr lang="en-GB" sz="5400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2" t="4183" r="7309"/>
          <a:stretch/>
        </p:blipFill>
        <p:spPr>
          <a:xfrm>
            <a:off x="3983252" y="2579817"/>
            <a:ext cx="3843577" cy="35297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8706" t="10478" r="18815" b="17179"/>
          <a:stretch/>
        </p:blipFill>
        <p:spPr>
          <a:xfrm>
            <a:off x="1905001" y="4385307"/>
            <a:ext cx="1157756" cy="14477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13815" y="3488037"/>
            <a:ext cx="1880013" cy="23450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53986" y="3643385"/>
            <a:ext cx="1056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073243" y="2797275"/>
            <a:ext cx="10568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/>
              <a:t>Out</a:t>
            </a:r>
          </a:p>
        </p:txBody>
      </p:sp>
    </p:spTree>
    <p:extLst>
      <p:ext uri="{BB962C8B-B14F-4D97-AF65-F5344CB8AC3E}">
        <p14:creationId xmlns:p14="http://schemas.microsoft.com/office/powerpoint/2010/main" val="2814613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48577" y="570956"/>
            <a:ext cx="111415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000" dirty="0"/>
              <a:t>There are two types of interests:</a:t>
            </a:r>
          </a:p>
        </p:txBody>
      </p:sp>
      <p:sp>
        <p:nvSpPr>
          <p:cNvPr id="7" name="Rectangle 6"/>
          <p:cNvSpPr/>
          <p:nvPr/>
        </p:nvSpPr>
        <p:spPr>
          <a:xfrm>
            <a:off x="299359" y="2933219"/>
            <a:ext cx="3624941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Simple </a:t>
            </a:r>
          </a:p>
          <a:p>
            <a:pPr algn="ctr"/>
            <a:r>
              <a:rPr lang="en-GB" sz="6600" b="1" dirty="0">
                <a:solidFill>
                  <a:srgbClr val="FF0000"/>
                </a:solidFill>
              </a:rPr>
              <a:t>Interest </a:t>
            </a:r>
          </a:p>
        </p:txBody>
      </p:sp>
      <p:sp>
        <p:nvSpPr>
          <p:cNvPr id="8" name="Rectangle 7"/>
          <p:cNvSpPr/>
          <p:nvPr/>
        </p:nvSpPr>
        <p:spPr>
          <a:xfrm>
            <a:off x="7701645" y="2933219"/>
            <a:ext cx="434339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Compound </a:t>
            </a:r>
          </a:p>
          <a:p>
            <a:pPr algn="ctr"/>
            <a:r>
              <a:rPr lang="en-GB" sz="6600" b="1" dirty="0">
                <a:solidFill>
                  <a:srgbClr val="00B050"/>
                </a:solidFill>
              </a:rPr>
              <a:t>Interest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2" t="4183" r="7309"/>
          <a:stretch/>
        </p:blipFill>
        <p:spPr>
          <a:xfrm>
            <a:off x="4097554" y="1986544"/>
            <a:ext cx="3843577" cy="352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208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496</Words>
  <Application>Microsoft Office PowerPoint</Application>
  <PresentationFormat>Widescreen</PresentationFormat>
  <Paragraphs>191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Stewart Gale</dc:creator>
  <cp:lastModifiedBy>Stewart Gale</cp:lastModifiedBy>
  <cp:revision>37</cp:revision>
  <dcterms:created xsi:type="dcterms:W3CDTF">2015-10-27T15:43:17Z</dcterms:created>
  <dcterms:modified xsi:type="dcterms:W3CDTF">2021-11-22T05:15:20Z</dcterms:modified>
</cp:coreProperties>
</file>