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12" r:id="rId2"/>
    <p:sldId id="313" r:id="rId3"/>
    <p:sldId id="292" r:id="rId4"/>
    <p:sldId id="297" r:id="rId5"/>
    <p:sldId id="296" r:id="rId6"/>
    <p:sldId id="298" r:id="rId7"/>
    <p:sldId id="299" r:id="rId8"/>
    <p:sldId id="267" r:id="rId9"/>
    <p:sldId id="303" r:id="rId10"/>
    <p:sldId id="304" r:id="rId11"/>
    <p:sldId id="268" r:id="rId12"/>
    <p:sldId id="301" r:id="rId13"/>
    <p:sldId id="307" r:id="rId14"/>
    <p:sldId id="308" r:id="rId15"/>
    <p:sldId id="300" r:id="rId16"/>
    <p:sldId id="302" r:id="rId17"/>
    <p:sldId id="306" r:id="rId18"/>
    <p:sldId id="305" r:id="rId19"/>
    <p:sldId id="320" r:id="rId20"/>
    <p:sldId id="32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33CCCC"/>
    <a:srgbClr val="FF00FF"/>
    <a:srgbClr val="0099FF"/>
    <a:srgbClr val="9900FF"/>
    <a:srgbClr val="0000FF"/>
    <a:srgbClr val="FF5050"/>
    <a:srgbClr val="FF99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6C1BCAE9-B7D6-4620-B552-F213ED2721F9}"/>
    <pc:docChg chg="modSld">
      <pc:chgData name="Stewart Gale" userId="3647ddd2-6040-41ae-a96d-232c23482af8" providerId="ADAL" clId="{6C1BCAE9-B7D6-4620-B552-F213ED2721F9}" dt="2023-07-06T03:31:46.025" v="3" actId="20577"/>
      <pc:docMkLst>
        <pc:docMk/>
      </pc:docMkLst>
      <pc:sldChg chg="modSp mod">
        <pc:chgData name="Stewart Gale" userId="3647ddd2-6040-41ae-a96d-232c23482af8" providerId="ADAL" clId="{6C1BCAE9-B7D6-4620-B552-F213ED2721F9}" dt="2023-07-06T03:31:46.025" v="3" actId="20577"/>
        <pc:sldMkLst>
          <pc:docMk/>
          <pc:sldMk cId="3450965519" sldId="312"/>
        </pc:sldMkLst>
        <pc:spChg chg="mod">
          <ac:chgData name="Stewart Gale" userId="3647ddd2-6040-41ae-a96d-232c23482af8" providerId="ADAL" clId="{6C1BCAE9-B7D6-4620-B552-F213ED2721F9}" dt="2023-07-06T03:31:46.025" v="3" actId="20577"/>
          <ac:spMkLst>
            <pc:docMk/>
            <pc:sldMk cId="3450965519" sldId="312"/>
            <ac:spMk id="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64214-8856-47EA-A278-6647ED00FCFB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8624F-D4F1-4525-931B-F79B86170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38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5E6-6C38-4723-BE1C-82F05003C64C}" type="datetimeFigureOut">
              <a:rPr lang="en-GB" smtClean="0"/>
              <a:t>06/07/2023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CD15-2EED-4621-88DA-A82A754729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5543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5E6-6C38-4723-BE1C-82F05003C64C}" type="datetimeFigureOut">
              <a:rPr lang="en-GB" smtClean="0"/>
              <a:t>06/07/2023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CD15-2EED-4621-88DA-A82A754729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981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5E6-6C38-4723-BE1C-82F05003C64C}" type="datetimeFigureOut">
              <a:rPr lang="en-GB" smtClean="0"/>
              <a:t>06/07/2023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CD15-2EED-4621-88DA-A82A754729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4411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5E6-6C38-4723-BE1C-82F05003C64C}" type="datetimeFigureOut">
              <a:rPr lang="en-GB" smtClean="0"/>
              <a:t>06/07/2023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CD15-2EED-4621-88DA-A82A754729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88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5E6-6C38-4723-BE1C-82F05003C64C}" type="datetimeFigureOut">
              <a:rPr lang="en-GB" smtClean="0"/>
              <a:t>06/07/2023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CD15-2EED-4621-88DA-A82A754729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67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5E6-6C38-4723-BE1C-82F05003C64C}" type="datetimeFigureOut">
              <a:rPr lang="en-GB" smtClean="0"/>
              <a:t>06/07/2023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CD15-2EED-4621-88DA-A82A754729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2735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5E6-6C38-4723-BE1C-82F05003C64C}" type="datetimeFigureOut">
              <a:rPr lang="en-GB" smtClean="0"/>
              <a:t>06/07/2023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CD15-2EED-4621-88DA-A82A754729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13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5E6-6C38-4723-BE1C-82F05003C64C}" type="datetimeFigureOut">
              <a:rPr lang="en-GB" smtClean="0"/>
              <a:t>06/07/2023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CD15-2EED-4621-88DA-A82A754729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43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5E6-6C38-4723-BE1C-82F05003C64C}" type="datetimeFigureOut">
              <a:rPr lang="en-GB" smtClean="0"/>
              <a:t>06/07/2023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CD15-2EED-4621-88DA-A82A754729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250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5E6-6C38-4723-BE1C-82F05003C64C}" type="datetimeFigureOut">
              <a:rPr lang="en-GB" smtClean="0"/>
              <a:t>06/07/2023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CD15-2EED-4621-88DA-A82A754729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51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5E6-6C38-4723-BE1C-82F05003C64C}" type="datetimeFigureOut">
              <a:rPr lang="en-GB" smtClean="0"/>
              <a:t>06/07/2023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CD15-2EED-4621-88DA-A82A754729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74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735E6-6C38-4723-BE1C-82F05003C64C}" type="datetimeFigureOut">
              <a:rPr lang="en-GB" smtClean="0"/>
              <a:t>06/07/2023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0CD15-2EED-4621-88DA-A82A754729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433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89856" y="1313720"/>
            <a:ext cx="1083672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500" b="1" i="0" u="sng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Completing </a:t>
            </a:r>
            <a:endParaRPr lang="en-GB" sz="11500" b="1" i="0" u="sng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en-GB" sz="11500" b="1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Square</a:t>
            </a:r>
            <a:r>
              <a:rPr lang="en-GB" sz="11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0965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52282" y="1982450"/>
            <a:ext cx="9239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ctr"/>
            <a:r>
              <a:rPr lang="en-GB" sz="9600" i="1" dirty="0">
                <a:latin typeface="Times New Roman" panose="02020603050405020304" pitchFamily="18" charset="0"/>
              </a:rPr>
              <a:t>x</a:t>
            </a:r>
            <a:r>
              <a:rPr lang="en-GB" sz="9600" baseline="30000" dirty="0">
                <a:latin typeface="Arial" panose="020B0604020202020204" pitchFamily="34" charset="0"/>
              </a:rPr>
              <a:t>2</a:t>
            </a:r>
            <a:r>
              <a:rPr lang="en-GB" sz="9600" dirty="0">
                <a:latin typeface="Arial" panose="020B0604020202020204" pitchFamily="34" charset="0"/>
              </a:rPr>
              <a:t> + </a:t>
            </a:r>
            <a:r>
              <a:rPr lang="en-GB" sz="9600" dirty="0">
                <a:solidFill>
                  <a:srgbClr val="9900FF"/>
                </a:solidFill>
                <a:latin typeface="Arial" panose="020B0604020202020204" pitchFamily="34" charset="0"/>
              </a:rPr>
              <a:t>16</a:t>
            </a:r>
            <a:r>
              <a:rPr lang="en-GB" sz="9600" i="1" dirty="0">
                <a:latin typeface="Times New Roman" panose="02020603050405020304" pitchFamily="18" charset="0"/>
              </a:rPr>
              <a:t>x</a:t>
            </a:r>
            <a:r>
              <a:rPr lang="en-GB" sz="9600" dirty="0">
                <a:latin typeface="Arial" panose="020B0604020202020204" pitchFamily="34" charset="0"/>
              </a:rPr>
              <a:t> + 64 = </a:t>
            </a:r>
            <a:endParaRPr lang="en-GB" sz="9600" i="1" dirty="0"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3917" y="4184450"/>
            <a:ext cx="485954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/>
              <a:t>(</a:t>
            </a:r>
            <a:r>
              <a:rPr lang="en-GB" sz="1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500" dirty="0"/>
              <a:t> + </a:t>
            </a:r>
            <a:r>
              <a:rPr lang="en-GB" sz="11500" dirty="0">
                <a:solidFill>
                  <a:srgbClr val="9900FF"/>
                </a:solidFill>
              </a:rPr>
              <a:t>8</a:t>
            </a:r>
            <a:r>
              <a:rPr lang="en-GB" sz="11500" dirty="0"/>
              <a:t>)</a:t>
            </a:r>
            <a:r>
              <a:rPr lang="en-GB" sz="11500" baseline="30000" dirty="0"/>
              <a:t>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970F7D-7177-4F1F-8C74-BE074D740861}"/>
              </a:ext>
            </a:extLst>
          </p:cNvPr>
          <p:cNvSpPr txBox="1"/>
          <p:nvPr/>
        </p:nvSpPr>
        <p:spPr>
          <a:xfrm>
            <a:off x="797656" y="155780"/>
            <a:ext cx="107333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/>
              <a:t>Factorise</a:t>
            </a:r>
            <a:r>
              <a:rPr lang="en-US" sz="8000" b="1" dirty="0"/>
              <a:t> the quadratic.</a:t>
            </a:r>
            <a:endParaRPr lang="en-GB" sz="8000" b="1" dirty="0"/>
          </a:p>
        </p:txBody>
      </p:sp>
    </p:spTree>
    <p:extLst>
      <p:ext uri="{BB962C8B-B14F-4D97-AF65-F5344CB8AC3E}">
        <p14:creationId xmlns:p14="http://schemas.microsoft.com/office/powerpoint/2010/main" val="36359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52282" y="1982450"/>
            <a:ext cx="9239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ctr"/>
            <a:r>
              <a:rPr lang="en-GB" sz="9600" i="1" dirty="0">
                <a:latin typeface="Times New Roman" panose="02020603050405020304" pitchFamily="18" charset="0"/>
              </a:rPr>
              <a:t>x</a:t>
            </a:r>
            <a:r>
              <a:rPr lang="en-GB" sz="9600" baseline="30000" dirty="0">
                <a:latin typeface="Arial" panose="020B0604020202020204" pitchFamily="34" charset="0"/>
              </a:rPr>
              <a:t>2</a:t>
            </a:r>
            <a:r>
              <a:rPr lang="en-GB" sz="9600" dirty="0">
                <a:latin typeface="Arial" panose="020B0604020202020204" pitchFamily="34" charset="0"/>
              </a:rPr>
              <a:t> – </a:t>
            </a:r>
            <a:r>
              <a:rPr lang="en-GB" sz="9600" dirty="0">
                <a:solidFill>
                  <a:srgbClr val="0099FF"/>
                </a:solidFill>
                <a:latin typeface="Arial" panose="020B0604020202020204" pitchFamily="34" charset="0"/>
              </a:rPr>
              <a:t>12</a:t>
            </a:r>
            <a:r>
              <a:rPr lang="en-GB" sz="9600" i="1" dirty="0">
                <a:latin typeface="Times New Roman" panose="02020603050405020304" pitchFamily="18" charset="0"/>
              </a:rPr>
              <a:t>x</a:t>
            </a:r>
            <a:r>
              <a:rPr lang="en-GB" sz="9600" dirty="0">
                <a:latin typeface="Arial" panose="020B0604020202020204" pitchFamily="34" charset="0"/>
              </a:rPr>
              <a:t> + 36 = </a:t>
            </a:r>
            <a:endParaRPr lang="en-GB" sz="9600" i="1" dirty="0"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3917" y="4184450"/>
            <a:ext cx="485954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/>
              <a:t>(</a:t>
            </a:r>
            <a:r>
              <a:rPr lang="en-GB" sz="1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500" dirty="0"/>
              <a:t> – </a:t>
            </a:r>
            <a:r>
              <a:rPr lang="en-GB" sz="11500" dirty="0">
                <a:solidFill>
                  <a:srgbClr val="0099FF"/>
                </a:solidFill>
              </a:rPr>
              <a:t>6</a:t>
            </a:r>
            <a:r>
              <a:rPr lang="en-GB" sz="11500" dirty="0"/>
              <a:t>)</a:t>
            </a:r>
            <a:r>
              <a:rPr lang="en-GB" sz="11500" baseline="30000" dirty="0"/>
              <a:t>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970F7D-7177-4F1F-8C74-BE074D740861}"/>
              </a:ext>
            </a:extLst>
          </p:cNvPr>
          <p:cNvSpPr txBox="1"/>
          <p:nvPr/>
        </p:nvSpPr>
        <p:spPr>
          <a:xfrm>
            <a:off x="797656" y="155780"/>
            <a:ext cx="107333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/>
              <a:t>Factorise</a:t>
            </a:r>
            <a:r>
              <a:rPr lang="en-US" sz="8000" b="1" dirty="0"/>
              <a:t> the quadratic.</a:t>
            </a:r>
            <a:endParaRPr lang="en-GB" sz="8000" b="1" dirty="0"/>
          </a:p>
        </p:txBody>
      </p:sp>
    </p:spTree>
    <p:extLst>
      <p:ext uri="{BB962C8B-B14F-4D97-AF65-F5344CB8AC3E}">
        <p14:creationId xmlns:p14="http://schemas.microsoft.com/office/powerpoint/2010/main" val="153003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52282" y="1982450"/>
            <a:ext cx="9239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ctr"/>
            <a:r>
              <a:rPr lang="en-GB" sz="9600" i="1" dirty="0">
                <a:latin typeface="Times New Roman" panose="02020603050405020304" pitchFamily="18" charset="0"/>
              </a:rPr>
              <a:t>x</a:t>
            </a:r>
            <a:r>
              <a:rPr lang="en-GB" sz="9600" baseline="30000" dirty="0">
                <a:latin typeface="Arial" panose="020B0604020202020204" pitchFamily="34" charset="0"/>
              </a:rPr>
              <a:t>2</a:t>
            </a:r>
            <a:r>
              <a:rPr lang="en-GB" sz="9600" dirty="0">
                <a:latin typeface="Arial" panose="020B0604020202020204" pitchFamily="34" charset="0"/>
              </a:rPr>
              <a:t> + </a:t>
            </a:r>
            <a:r>
              <a:rPr lang="en-GB" sz="9600" dirty="0">
                <a:solidFill>
                  <a:srgbClr val="C00000"/>
                </a:solidFill>
                <a:latin typeface="Arial" panose="020B0604020202020204" pitchFamily="34" charset="0"/>
              </a:rPr>
              <a:t>20</a:t>
            </a:r>
            <a:r>
              <a:rPr lang="en-GB" sz="9600" i="1" dirty="0">
                <a:latin typeface="Times New Roman" panose="02020603050405020304" pitchFamily="18" charset="0"/>
              </a:rPr>
              <a:t>x</a:t>
            </a:r>
            <a:r>
              <a:rPr lang="en-GB" sz="9600" dirty="0">
                <a:latin typeface="Arial" panose="020B0604020202020204" pitchFamily="34" charset="0"/>
              </a:rPr>
              <a:t> + 100 = </a:t>
            </a:r>
            <a:endParaRPr lang="en-GB" sz="9600" i="1" dirty="0"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48424" y="4184450"/>
            <a:ext cx="532503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/>
              <a:t>(</a:t>
            </a:r>
            <a:r>
              <a:rPr lang="en-GB" sz="1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500" dirty="0"/>
              <a:t> + </a:t>
            </a:r>
            <a:r>
              <a:rPr lang="en-GB" sz="11500" dirty="0">
                <a:solidFill>
                  <a:srgbClr val="C00000"/>
                </a:solidFill>
              </a:rPr>
              <a:t>10</a:t>
            </a:r>
            <a:r>
              <a:rPr lang="en-GB" sz="11500" dirty="0"/>
              <a:t>)</a:t>
            </a:r>
            <a:r>
              <a:rPr lang="en-GB" sz="11500" baseline="30000" dirty="0"/>
              <a:t>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970F7D-7177-4F1F-8C74-BE074D740861}"/>
              </a:ext>
            </a:extLst>
          </p:cNvPr>
          <p:cNvSpPr txBox="1"/>
          <p:nvPr/>
        </p:nvSpPr>
        <p:spPr>
          <a:xfrm>
            <a:off x="797656" y="155780"/>
            <a:ext cx="107333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/>
              <a:t>Factorise</a:t>
            </a:r>
            <a:r>
              <a:rPr lang="en-US" sz="8000" b="1" dirty="0"/>
              <a:t> the quadratic.</a:t>
            </a:r>
            <a:endParaRPr lang="en-GB" sz="8000" b="1" dirty="0"/>
          </a:p>
        </p:txBody>
      </p:sp>
    </p:spTree>
    <p:extLst>
      <p:ext uri="{BB962C8B-B14F-4D97-AF65-F5344CB8AC3E}">
        <p14:creationId xmlns:p14="http://schemas.microsoft.com/office/powerpoint/2010/main" val="240625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52282" y="1982450"/>
            <a:ext cx="9239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ctr"/>
            <a:r>
              <a:rPr lang="en-GB" sz="9600" i="1" dirty="0">
                <a:latin typeface="Times New Roman" panose="02020603050405020304" pitchFamily="18" charset="0"/>
              </a:rPr>
              <a:t>x</a:t>
            </a:r>
            <a:r>
              <a:rPr lang="en-GB" sz="9600" baseline="30000" dirty="0">
                <a:latin typeface="Arial" panose="020B0604020202020204" pitchFamily="34" charset="0"/>
              </a:rPr>
              <a:t>2</a:t>
            </a:r>
            <a:r>
              <a:rPr lang="en-GB" sz="9600" dirty="0">
                <a:latin typeface="Arial" panose="020B0604020202020204" pitchFamily="34" charset="0"/>
              </a:rPr>
              <a:t> + </a:t>
            </a:r>
            <a:r>
              <a:rPr lang="en-GB" sz="9600" dirty="0">
                <a:solidFill>
                  <a:srgbClr val="FFC000"/>
                </a:solidFill>
                <a:latin typeface="Arial" panose="020B0604020202020204" pitchFamily="34" charset="0"/>
              </a:rPr>
              <a:t>8</a:t>
            </a:r>
            <a:r>
              <a:rPr lang="en-GB" sz="9600" i="1" dirty="0">
                <a:latin typeface="Times New Roman" panose="02020603050405020304" pitchFamily="18" charset="0"/>
              </a:rPr>
              <a:t>x</a:t>
            </a:r>
            <a:r>
              <a:rPr lang="en-GB" sz="9600" dirty="0">
                <a:latin typeface="Arial" panose="020B0604020202020204" pitchFamily="34" charset="0"/>
              </a:rPr>
              <a:t> = </a:t>
            </a:r>
            <a:endParaRPr lang="en-GB" sz="9600" i="1" dirty="0"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84406" y="4055341"/>
            <a:ext cx="78086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/>
              <a:t>(</a:t>
            </a:r>
            <a:r>
              <a:rPr lang="en-GB" sz="1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500" dirty="0"/>
              <a:t> + </a:t>
            </a:r>
            <a:r>
              <a:rPr lang="en-GB" sz="11500" dirty="0">
                <a:solidFill>
                  <a:srgbClr val="FFC000"/>
                </a:solidFill>
              </a:rPr>
              <a:t>4</a:t>
            </a:r>
            <a:r>
              <a:rPr lang="en-GB" sz="11500" dirty="0"/>
              <a:t>)</a:t>
            </a:r>
            <a:r>
              <a:rPr lang="en-GB" sz="11500" baseline="30000" dirty="0"/>
              <a:t>2</a:t>
            </a:r>
            <a:r>
              <a:rPr lang="en-GB" sz="11500" dirty="0"/>
              <a:t> – 16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970F7D-7177-4F1F-8C74-BE074D740861}"/>
              </a:ext>
            </a:extLst>
          </p:cNvPr>
          <p:cNvSpPr txBox="1"/>
          <p:nvPr/>
        </p:nvSpPr>
        <p:spPr>
          <a:xfrm>
            <a:off x="797656" y="155780"/>
            <a:ext cx="107333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/>
              <a:t>Complete the square.</a:t>
            </a:r>
            <a:endParaRPr lang="en-GB" sz="8000" b="1" dirty="0"/>
          </a:p>
        </p:txBody>
      </p:sp>
    </p:spTree>
    <p:extLst>
      <p:ext uri="{BB962C8B-B14F-4D97-AF65-F5344CB8AC3E}">
        <p14:creationId xmlns:p14="http://schemas.microsoft.com/office/powerpoint/2010/main" val="419343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52282" y="1982450"/>
            <a:ext cx="9239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ctr"/>
            <a:r>
              <a:rPr lang="en-GB" sz="9600" i="1" dirty="0">
                <a:latin typeface="Times New Roman" panose="02020603050405020304" pitchFamily="18" charset="0"/>
              </a:rPr>
              <a:t>x</a:t>
            </a:r>
            <a:r>
              <a:rPr lang="en-GB" sz="9600" baseline="30000" dirty="0">
                <a:latin typeface="Arial" panose="020B0604020202020204" pitchFamily="34" charset="0"/>
              </a:rPr>
              <a:t>2</a:t>
            </a:r>
            <a:r>
              <a:rPr lang="en-GB" sz="9600" dirty="0">
                <a:latin typeface="Arial" panose="020B0604020202020204" pitchFamily="34" charset="0"/>
              </a:rPr>
              <a:t> + </a:t>
            </a:r>
            <a:r>
              <a:rPr lang="en-GB" sz="9600" dirty="0">
                <a:solidFill>
                  <a:srgbClr val="33CCCC"/>
                </a:solidFill>
                <a:latin typeface="Arial" panose="020B0604020202020204" pitchFamily="34" charset="0"/>
              </a:rPr>
              <a:t>20</a:t>
            </a:r>
            <a:r>
              <a:rPr lang="en-GB" sz="9600" i="1" dirty="0">
                <a:latin typeface="Times New Roman" panose="02020603050405020304" pitchFamily="18" charset="0"/>
              </a:rPr>
              <a:t>x</a:t>
            </a:r>
            <a:r>
              <a:rPr lang="en-GB" sz="9600" dirty="0">
                <a:latin typeface="Arial" panose="020B0604020202020204" pitchFamily="34" charset="0"/>
              </a:rPr>
              <a:t> = </a:t>
            </a:r>
            <a:endParaRPr lang="en-GB" sz="9600" i="1" dirty="0"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53882" y="4055341"/>
            <a:ext cx="883919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/>
              <a:t>(</a:t>
            </a:r>
            <a:r>
              <a:rPr lang="en-GB" sz="1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500" dirty="0"/>
              <a:t> + </a:t>
            </a:r>
            <a:r>
              <a:rPr lang="en-GB" sz="11500" dirty="0">
                <a:solidFill>
                  <a:srgbClr val="33CCCC"/>
                </a:solidFill>
              </a:rPr>
              <a:t>10</a:t>
            </a:r>
            <a:r>
              <a:rPr lang="en-GB" sz="11500" dirty="0"/>
              <a:t>)</a:t>
            </a:r>
            <a:r>
              <a:rPr lang="en-GB" sz="11500" baseline="30000" dirty="0"/>
              <a:t>2</a:t>
            </a:r>
            <a:r>
              <a:rPr lang="en-GB" sz="11500" dirty="0"/>
              <a:t> – 100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970F7D-7177-4F1F-8C74-BE074D740861}"/>
              </a:ext>
            </a:extLst>
          </p:cNvPr>
          <p:cNvSpPr txBox="1"/>
          <p:nvPr/>
        </p:nvSpPr>
        <p:spPr>
          <a:xfrm>
            <a:off x="179614" y="155780"/>
            <a:ext cx="11751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/>
              <a:t>Complete the Square.</a:t>
            </a:r>
            <a:endParaRPr lang="en-GB" sz="8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35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52282" y="1982450"/>
            <a:ext cx="9239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ctr"/>
            <a:r>
              <a:rPr lang="en-GB" sz="9600" i="1" dirty="0">
                <a:latin typeface="Times New Roman" panose="02020603050405020304" pitchFamily="18" charset="0"/>
              </a:rPr>
              <a:t>x</a:t>
            </a:r>
            <a:r>
              <a:rPr lang="en-GB" sz="9600" baseline="30000" dirty="0">
                <a:latin typeface="Arial" panose="020B0604020202020204" pitchFamily="34" charset="0"/>
              </a:rPr>
              <a:t>2</a:t>
            </a:r>
            <a:r>
              <a:rPr lang="en-GB" sz="9600" dirty="0">
                <a:latin typeface="Arial" panose="020B0604020202020204" pitchFamily="34" charset="0"/>
              </a:rPr>
              <a:t> + </a:t>
            </a:r>
            <a:r>
              <a:rPr lang="en-GB" sz="9600" dirty="0">
                <a:solidFill>
                  <a:srgbClr val="FF00FF"/>
                </a:solidFill>
                <a:latin typeface="Arial" panose="020B0604020202020204" pitchFamily="34" charset="0"/>
              </a:rPr>
              <a:t>10</a:t>
            </a:r>
            <a:r>
              <a:rPr lang="en-GB" sz="9600" i="1" dirty="0">
                <a:latin typeface="Times New Roman" panose="02020603050405020304" pitchFamily="18" charset="0"/>
              </a:rPr>
              <a:t>x</a:t>
            </a:r>
            <a:r>
              <a:rPr lang="en-GB" sz="9600" dirty="0">
                <a:latin typeface="Arial" panose="020B0604020202020204" pitchFamily="34" charset="0"/>
              </a:rPr>
              <a:t> + 25 = </a:t>
            </a:r>
            <a:endParaRPr lang="en-GB" sz="9600" i="1" dirty="0"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3917" y="4184450"/>
            <a:ext cx="485954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/>
              <a:t>(</a:t>
            </a:r>
            <a:r>
              <a:rPr lang="en-GB" sz="1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500" dirty="0"/>
              <a:t> + </a:t>
            </a:r>
            <a:r>
              <a:rPr lang="en-GB" sz="11500" dirty="0">
                <a:solidFill>
                  <a:srgbClr val="FF00FF"/>
                </a:solidFill>
              </a:rPr>
              <a:t>5</a:t>
            </a:r>
            <a:r>
              <a:rPr lang="en-GB" sz="11500" dirty="0"/>
              <a:t>)</a:t>
            </a:r>
            <a:r>
              <a:rPr lang="en-GB" sz="11500" baseline="30000" dirty="0"/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113D47-D2DD-4E8B-9675-E437D7739C08}"/>
              </a:ext>
            </a:extLst>
          </p:cNvPr>
          <p:cNvSpPr txBox="1"/>
          <p:nvPr/>
        </p:nvSpPr>
        <p:spPr>
          <a:xfrm>
            <a:off x="179614" y="155780"/>
            <a:ext cx="11751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/>
              <a:t>Complete the Square.</a:t>
            </a:r>
            <a:endParaRPr lang="en-GB" sz="8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74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52282" y="1982450"/>
            <a:ext cx="9239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ctr"/>
            <a:r>
              <a:rPr lang="en-GB" sz="9600" i="1" dirty="0">
                <a:latin typeface="Times New Roman" panose="02020603050405020304" pitchFamily="18" charset="0"/>
              </a:rPr>
              <a:t>x</a:t>
            </a:r>
            <a:r>
              <a:rPr lang="en-GB" sz="9600" baseline="30000" dirty="0">
                <a:latin typeface="Arial" panose="020B0604020202020204" pitchFamily="34" charset="0"/>
              </a:rPr>
              <a:t>2</a:t>
            </a:r>
            <a:r>
              <a:rPr lang="en-GB" sz="9600" dirty="0">
                <a:latin typeface="Arial" panose="020B0604020202020204" pitchFamily="34" charset="0"/>
              </a:rPr>
              <a:t> + </a:t>
            </a:r>
            <a:r>
              <a:rPr lang="en-GB" sz="9600" dirty="0">
                <a:solidFill>
                  <a:srgbClr val="FF00FF"/>
                </a:solidFill>
                <a:latin typeface="Arial" panose="020B0604020202020204" pitchFamily="34" charset="0"/>
              </a:rPr>
              <a:t>10</a:t>
            </a:r>
            <a:r>
              <a:rPr lang="en-GB" sz="9600" i="1" dirty="0">
                <a:latin typeface="Times New Roman" panose="02020603050405020304" pitchFamily="18" charset="0"/>
              </a:rPr>
              <a:t>x</a:t>
            </a:r>
            <a:r>
              <a:rPr lang="en-GB" sz="9600" dirty="0">
                <a:latin typeface="Arial" panose="020B0604020202020204" pitchFamily="34" charset="0"/>
              </a:rPr>
              <a:t> + 24 = </a:t>
            </a:r>
            <a:endParaRPr lang="en-GB" sz="9600" i="1" dirty="0"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84407" y="4055341"/>
            <a:ext cx="71598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/>
              <a:t>(</a:t>
            </a:r>
            <a:r>
              <a:rPr lang="en-GB" sz="1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500" dirty="0"/>
              <a:t> + </a:t>
            </a:r>
            <a:r>
              <a:rPr lang="en-GB" sz="11500" dirty="0">
                <a:solidFill>
                  <a:srgbClr val="FF00FF"/>
                </a:solidFill>
              </a:rPr>
              <a:t>5</a:t>
            </a:r>
            <a:r>
              <a:rPr lang="en-GB" sz="11500" dirty="0"/>
              <a:t>)</a:t>
            </a:r>
            <a:r>
              <a:rPr lang="en-GB" sz="11500" baseline="30000" dirty="0"/>
              <a:t>2</a:t>
            </a:r>
            <a:r>
              <a:rPr lang="en-GB" sz="11500" dirty="0"/>
              <a:t> –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D11910-FBCA-49FF-97DC-21DBFB814D92}"/>
              </a:ext>
            </a:extLst>
          </p:cNvPr>
          <p:cNvSpPr txBox="1"/>
          <p:nvPr/>
        </p:nvSpPr>
        <p:spPr>
          <a:xfrm>
            <a:off x="179614" y="155780"/>
            <a:ext cx="11751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Write in the form (</a:t>
            </a:r>
            <a:r>
              <a:rPr lang="en-US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7200" b="1" dirty="0"/>
              <a:t> + </a:t>
            </a:r>
            <a:r>
              <a:rPr lang="en-US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7200" b="1" dirty="0"/>
              <a:t>)</a:t>
            </a:r>
            <a:r>
              <a:rPr lang="en-US" sz="7200" b="1" baseline="30000" dirty="0"/>
              <a:t>2</a:t>
            </a:r>
            <a:r>
              <a:rPr lang="en-US" sz="7200" b="1" dirty="0"/>
              <a:t> + </a:t>
            </a:r>
            <a:r>
              <a:rPr lang="en-US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sz="7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39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52282" y="1982450"/>
            <a:ext cx="9239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ctr"/>
            <a:r>
              <a:rPr lang="en-GB" sz="9600" i="1" dirty="0">
                <a:latin typeface="Times New Roman" panose="02020603050405020304" pitchFamily="18" charset="0"/>
              </a:rPr>
              <a:t>x</a:t>
            </a:r>
            <a:r>
              <a:rPr lang="en-GB" sz="9600" baseline="30000" dirty="0">
                <a:latin typeface="Arial" panose="020B0604020202020204" pitchFamily="34" charset="0"/>
              </a:rPr>
              <a:t>2</a:t>
            </a:r>
            <a:r>
              <a:rPr lang="en-GB" sz="9600" dirty="0">
                <a:latin typeface="Arial" panose="020B0604020202020204" pitchFamily="34" charset="0"/>
              </a:rPr>
              <a:t> + </a:t>
            </a:r>
            <a:r>
              <a:rPr lang="en-GB" sz="9600" dirty="0">
                <a:solidFill>
                  <a:srgbClr val="FF6600"/>
                </a:solidFill>
                <a:latin typeface="Arial" panose="020B0604020202020204" pitchFamily="34" charset="0"/>
              </a:rPr>
              <a:t>12</a:t>
            </a:r>
            <a:r>
              <a:rPr lang="en-GB" sz="9600" i="1" dirty="0">
                <a:latin typeface="Times New Roman" panose="02020603050405020304" pitchFamily="18" charset="0"/>
              </a:rPr>
              <a:t>x</a:t>
            </a:r>
            <a:r>
              <a:rPr lang="en-GB" sz="9600" dirty="0">
                <a:latin typeface="Arial" panose="020B0604020202020204" pitchFamily="34" charset="0"/>
              </a:rPr>
              <a:t> + 40 = </a:t>
            </a:r>
            <a:endParaRPr lang="en-GB" sz="9600" i="1" dirty="0"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6094" y="4055341"/>
            <a:ext cx="71598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/>
              <a:t>(</a:t>
            </a:r>
            <a:r>
              <a:rPr lang="en-GB" sz="1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500" dirty="0"/>
              <a:t> + </a:t>
            </a:r>
            <a:r>
              <a:rPr lang="en-GB" sz="11500" dirty="0">
                <a:solidFill>
                  <a:srgbClr val="FF6600"/>
                </a:solidFill>
              </a:rPr>
              <a:t>6</a:t>
            </a:r>
            <a:r>
              <a:rPr lang="en-GB" sz="11500" dirty="0"/>
              <a:t>)</a:t>
            </a:r>
            <a:r>
              <a:rPr lang="en-GB" sz="11500" baseline="30000" dirty="0"/>
              <a:t>2</a:t>
            </a:r>
            <a:r>
              <a:rPr lang="en-GB" sz="11500" dirty="0"/>
              <a:t> + 4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0CCB16-DDBE-4691-93B8-BB89DF848CB7}"/>
              </a:ext>
            </a:extLst>
          </p:cNvPr>
          <p:cNvSpPr txBox="1"/>
          <p:nvPr/>
        </p:nvSpPr>
        <p:spPr>
          <a:xfrm>
            <a:off x="179614" y="155780"/>
            <a:ext cx="11751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Write in the form (</a:t>
            </a:r>
            <a:r>
              <a:rPr lang="en-US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7200" b="1" dirty="0"/>
              <a:t> + </a:t>
            </a:r>
            <a:r>
              <a:rPr lang="en-US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7200" b="1" dirty="0"/>
              <a:t>)</a:t>
            </a:r>
            <a:r>
              <a:rPr lang="en-US" sz="7200" b="1" baseline="30000" dirty="0"/>
              <a:t>2</a:t>
            </a:r>
            <a:r>
              <a:rPr lang="en-US" sz="7200" b="1" dirty="0"/>
              <a:t> + </a:t>
            </a:r>
            <a:r>
              <a:rPr lang="en-US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sz="7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07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52282" y="1982450"/>
            <a:ext cx="9239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ctr"/>
            <a:r>
              <a:rPr lang="en-GB" sz="9600" i="1" dirty="0">
                <a:latin typeface="Times New Roman" panose="02020603050405020304" pitchFamily="18" charset="0"/>
              </a:rPr>
              <a:t>x</a:t>
            </a:r>
            <a:r>
              <a:rPr lang="en-GB" sz="9600" baseline="30000" dirty="0">
                <a:latin typeface="Arial" panose="020B0604020202020204" pitchFamily="34" charset="0"/>
              </a:rPr>
              <a:t>2</a:t>
            </a:r>
            <a:r>
              <a:rPr lang="en-GB" sz="9600" dirty="0">
                <a:latin typeface="Arial" panose="020B0604020202020204" pitchFamily="34" charset="0"/>
              </a:rPr>
              <a:t> – </a:t>
            </a:r>
            <a:r>
              <a:rPr lang="en-GB" sz="9600" dirty="0">
                <a:solidFill>
                  <a:srgbClr val="00B050"/>
                </a:solidFill>
                <a:latin typeface="Arial" panose="020B0604020202020204" pitchFamily="34" charset="0"/>
              </a:rPr>
              <a:t>18</a:t>
            </a:r>
            <a:r>
              <a:rPr lang="en-GB" sz="9600" i="1" dirty="0">
                <a:latin typeface="Times New Roman" panose="02020603050405020304" pitchFamily="18" charset="0"/>
              </a:rPr>
              <a:t>x</a:t>
            </a:r>
            <a:r>
              <a:rPr lang="en-GB" sz="9600" dirty="0">
                <a:latin typeface="Arial" panose="020B0604020202020204" pitchFamily="34" charset="0"/>
              </a:rPr>
              <a:t> + 60 = </a:t>
            </a:r>
            <a:endParaRPr lang="en-GB" sz="9600" i="1" dirty="0"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8930" y="4055341"/>
            <a:ext cx="83384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/>
              <a:t>(</a:t>
            </a:r>
            <a:r>
              <a:rPr lang="en-GB" sz="1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500" dirty="0"/>
              <a:t> – </a:t>
            </a:r>
            <a:r>
              <a:rPr lang="en-GB" sz="11500" dirty="0">
                <a:solidFill>
                  <a:srgbClr val="00B050"/>
                </a:solidFill>
              </a:rPr>
              <a:t>9</a:t>
            </a:r>
            <a:r>
              <a:rPr lang="en-GB" sz="11500" dirty="0"/>
              <a:t>)</a:t>
            </a:r>
            <a:r>
              <a:rPr lang="en-GB" sz="11500" baseline="30000" dirty="0"/>
              <a:t>2</a:t>
            </a:r>
            <a:r>
              <a:rPr lang="en-GB" sz="11500" dirty="0"/>
              <a:t> – 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A74F60-ECA5-4CD1-8404-CA07BB8F821A}"/>
              </a:ext>
            </a:extLst>
          </p:cNvPr>
          <p:cNvSpPr txBox="1"/>
          <p:nvPr/>
        </p:nvSpPr>
        <p:spPr>
          <a:xfrm>
            <a:off x="179614" y="155780"/>
            <a:ext cx="11751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Write in the form (</a:t>
            </a:r>
            <a:r>
              <a:rPr lang="en-US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7200" b="1" dirty="0"/>
              <a:t> + </a:t>
            </a:r>
            <a:r>
              <a:rPr lang="en-US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7200" b="1" dirty="0"/>
              <a:t>)</a:t>
            </a:r>
            <a:r>
              <a:rPr lang="en-US" sz="7200" b="1" baseline="30000" dirty="0"/>
              <a:t>2</a:t>
            </a:r>
            <a:r>
              <a:rPr lang="en-US" sz="7200" b="1" dirty="0"/>
              <a:t> + </a:t>
            </a:r>
            <a:r>
              <a:rPr lang="en-US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sz="7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56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"/>
            <a:ext cx="1083142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/>
              <a:t>The coefficient of </a:t>
            </a:r>
            <a:r>
              <a:rPr lang="en-GB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6600" b="1" dirty="0"/>
              <a:t>² must be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834244" y="1676400"/>
                <a:ext cx="7859486" cy="1107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6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6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6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66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6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6600" b="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6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6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6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+16</m:t>
                      </m:r>
                    </m:oMath>
                  </m:oMathPara>
                </a14:m>
                <a:endParaRPr lang="en-GB" sz="6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4244" y="1676400"/>
                <a:ext cx="7859486" cy="11079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86443" y="3124200"/>
            <a:ext cx="115932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What you need to do before you complete the square?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01772" y="5321353"/>
            <a:ext cx="57856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/>
              <a:t>Factorise out 2</a:t>
            </a:r>
          </a:p>
        </p:txBody>
      </p:sp>
    </p:spTree>
    <p:extLst>
      <p:ext uri="{BB962C8B-B14F-4D97-AF65-F5344CB8AC3E}">
        <p14:creationId xmlns:p14="http://schemas.microsoft.com/office/powerpoint/2010/main" val="383015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086742" y="3853577"/>
            <a:ext cx="80185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/>
              <a:t>(</a:t>
            </a:r>
            <a:r>
              <a:rPr lang="en-GB" sz="1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3800" dirty="0"/>
              <a:t> +</a:t>
            </a:r>
            <a:r>
              <a:rPr lang="en-GB" sz="13800" dirty="0">
                <a:solidFill>
                  <a:srgbClr val="FF0000"/>
                </a:solidFill>
              </a:rPr>
              <a:t> </a:t>
            </a:r>
            <a:r>
              <a:rPr lang="en-GB" sz="13800" dirty="0">
                <a:solidFill>
                  <a:srgbClr val="00B050"/>
                </a:solidFill>
              </a:rPr>
              <a:t>a</a:t>
            </a:r>
            <a:r>
              <a:rPr lang="en-GB" sz="13800" dirty="0"/>
              <a:t>)</a:t>
            </a:r>
            <a:r>
              <a:rPr lang="en-GB" sz="13800" baseline="30000" dirty="0"/>
              <a:t>2 </a:t>
            </a:r>
            <a:r>
              <a:rPr lang="en-GB" sz="13800" dirty="0"/>
              <a:t>+ </a:t>
            </a:r>
            <a:r>
              <a:rPr lang="en-GB" sz="13800" dirty="0">
                <a:solidFill>
                  <a:srgbClr val="0000FF"/>
                </a:solidFill>
              </a:rPr>
              <a:t>b</a:t>
            </a:r>
            <a:r>
              <a:rPr lang="en-GB" sz="13800" dirty="0"/>
              <a:t>  </a:t>
            </a:r>
            <a:endParaRPr lang="en-GB" sz="13800" baseline="30000" dirty="0"/>
          </a:p>
        </p:txBody>
      </p:sp>
      <p:sp>
        <p:nvSpPr>
          <p:cNvPr id="2" name="TextBox 1"/>
          <p:cNvSpPr txBox="1"/>
          <p:nvPr/>
        </p:nvSpPr>
        <p:spPr>
          <a:xfrm>
            <a:off x="547771" y="298575"/>
            <a:ext cx="108721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/>
              <a:t>Completing the square </a:t>
            </a:r>
          </a:p>
          <a:p>
            <a:pPr algn="ctr"/>
            <a:r>
              <a:rPr lang="en-GB" sz="6600" dirty="0"/>
              <a:t>is about rewriting a quadratic </a:t>
            </a:r>
          </a:p>
          <a:p>
            <a:pPr algn="ctr"/>
            <a:r>
              <a:rPr lang="en-GB" sz="6600" dirty="0"/>
              <a:t>in the following format</a:t>
            </a:r>
          </a:p>
        </p:txBody>
      </p:sp>
    </p:spTree>
    <p:extLst>
      <p:ext uri="{BB962C8B-B14F-4D97-AF65-F5344CB8AC3E}">
        <p14:creationId xmlns:p14="http://schemas.microsoft.com/office/powerpoint/2010/main" val="1529735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3402" y="117396"/>
            <a:ext cx="756816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b="1" dirty="0"/>
              <a:t>Complete the Square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812078" y="1171013"/>
                <a:ext cx="7859486" cy="1107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6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6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6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66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6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6600" b="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6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6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6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+16</m:t>
                      </m:r>
                    </m:oMath>
                  </m:oMathPara>
                </a14:m>
                <a:endParaRPr lang="en-GB" sz="6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078" y="1171013"/>
                <a:ext cx="7859486" cy="11079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163274" y="2618014"/>
                <a:ext cx="6620338" cy="11079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=2[</m:t>
                      </m:r>
                      <m:sSup>
                        <m:sSupPr>
                          <m:ctrlPr>
                            <a:rPr lang="en-GB" sz="6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6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66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6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6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6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+8]</m:t>
                      </m:r>
                    </m:oMath>
                  </m:oMathPara>
                </a14:m>
                <a:endParaRPr lang="en-GB" sz="6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3274" y="2618014"/>
                <a:ext cx="6620338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9C9DA80-CA8A-F817-E14B-ED9E744ED116}"/>
                  </a:ext>
                </a:extLst>
              </p:cNvPr>
              <p:cNvSpPr/>
              <p:nvPr/>
            </p:nvSpPr>
            <p:spPr>
              <a:xfrm>
                <a:off x="2163274" y="4065015"/>
                <a:ext cx="6826228" cy="11079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=2[</m:t>
                      </m:r>
                      <m:sSup>
                        <m:sSupPr>
                          <m:ctrlPr>
                            <a:rPr lang="en-GB" sz="6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6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6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6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sz="6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6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6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GB" sz="6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9C9DA80-CA8A-F817-E14B-ED9E744ED1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3274" y="4065015"/>
                <a:ext cx="6826228" cy="11079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4D65691-DC25-B851-DD39-70D1F1A8F31D}"/>
                  </a:ext>
                </a:extLst>
              </p:cNvPr>
              <p:cNvSpPr/>
              <p:nvPr/>
            </p:nvSpPr>
            <p:spPr>
              <a:xfrm>
                <a:off x="2163274" y="5512016"/>
                <a:ext cx="6233117" cy="11079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6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6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6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6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sz="6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6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sz="6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4D65691-DC25-B851-DD39-70D1F1A8F3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3274" y="5512016"/>
                <a:ext cx="6233117" cy="11079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178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2153" y="3218130"/>
                <a:ext cx="11267693" cy="2699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0" dirty="0">
                    <a:solidFill>
                      <a:schemeClr val="tx1"/>
                    </a:solidFill>
                  </a:rPr>
                  <a:t>= (</a:t>
                </a:r>
                <a:r>
                  <a:rPr lang="en-GB" sz="10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10000" dirty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0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0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GB" sz="10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0000" dirty="0">
                    <a:solidFill>
                      <a:schemeClr val="tx1"/>
                    </a:solidFill>
                  </a:rPr>
                  <a:t>)</a:t>
                </a:r>
                <a:r>
                  <a:rPr lang="en-GB" sz="10000" baseline="52000" dirty="0">
                    <a:solidFill>
                      <a:schemeClr val="tx1"/>
                    </a:solidFill>
                  </a:rPr>
                  <a:t>2</a:t>
                </a:r>
                <a:r>
                  <a:rPr lang="en-GB" sz="10000" baseline="30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100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10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0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10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0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GB" sz="10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10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0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00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sz="10000" baseline="30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53" y="3218130"/>
                <a:ext cx="11267693" cy="2699329"/>
              </a:xfrm>
              <a:prstGeom prst="rect">
                <a:avLst/>
              </a:prstGeom>
              <a:blipFill>
                <a:blip r:embed="rId2"/>
                <a:stretch>
                  <a:fillRect l="-2868" b="-126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133874" y="632183"/>
            <a:ext cx="808781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800" i="1" dirty="0">
                <a:latin typeface="Times New Roman" panose="02020603050405020304" pitchFamily="18" charset="0"/>
              </a:rPr>
              <a:t>x</a:t>
            </a:r>
            <a:r>
              <a:rPr lang="en-GB" sz="13800" baseline="30000" dirty="0">
                <a:latin typeface="Arial" panose="020B0604020202020204" pitchFamily="34" charset="0"/>
              </a:rPr>
              <a:t>2</a:t>
            </a:r>
            <a:r>
              <a:rPr lang="en-GB" sz="13800" dirty="0">
                <a:latin typeface="Arial" panose="020B0604020202020204" pitchFamily="34" charset="0"/>
              </a:rPr>
              <a:t> + </a:t>
            </a:r>
            <a:r>
              <a:rPr lang="en-GB" sz="13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13800" i="1" dirty="0" err="1">
                <a:latin typeface="Times New Roman" panose="02020603050405020304" pitchFamily="18" charset="0"/>
              </a:rPr>
              <a:t>x</a:t>
            </a:r>
            <a:r>
              <a:rPr lang="en-GB" sz="13800" dirty="0">
                <a:latin typeface="Arial" panose="020B0604020202020204" pitchFamily="34" charset="0"/>
              </a:rPr>
              <a:t> + </a:t>
            </a:r>
            <a:r>
              <a:rPr lang="en-GB" sz="13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13800" dirty="0">
                <a:latin typeface="Arial" panose="020B0604020202020204" pitchFamily="34" charset="0"/>
              </a:rPr>
              <a:t> </a:t>
            </a:r>
            <a:endParaRPr lang="en-GB" sz="13800" dirty="0"/>
          </a:p>
        </p:txBody>
      </p:sp>
    </p:spTree>
    <p:extLst>
      <p:ext uri="{BB962C8B-B14F-4D97-AF65-F5344CB8AC3E}">
        <p14:creationId xmlns:p14="http://schemas.microsoft.com/office/powerpoint/2010/main" val="3146439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45072" y="4184481"/>
            <a:ext cx="741477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ctr"/>
            <a:r>
              <a:rPr lang="en-GB" sz="11500" i="1" dirty="0">
                <a:latin typeface="Times New Roman" panose="02020603050405020304" pitchFamily="18" charset="0"/>
              </a:rPr>
              <a:t>x</a:t>
            </a:r>
            <a:r>
              <a:rPr lang="en-GB" sz="11500" baseline="30000" dirty="0">
                <a:latin typeface="Arial" panose="020B0604020202020204" pitchFamily="34" charset="0"/>
              </a:rPr>
              <a:t>2</a:t>
            </a:r>
            <a:r>
              <a:rPr lang="en-GB" sz="11500" dirty="0">
                <a:latin typeface="Arial" panose="020B0604020202020204" pitchFamily="34" charset="0"/>
              </a:rPr>
              <a:t> + </a:t>
            </a:r>
            <a:r>
              <a:rPr lang="en-GB" sz="115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GB" sz="11500" i="1" dirty="0">
                <a:latin typeface="Times New Roman" panose="02020603050405020304" pitchFamily="18" charset="0"/>
              </a:rPr>
              <a:t>x</a:t>
            </a:r>
            <a:r>
              <a:rPr lang="en-GB" sz="11500" dirty="0">
                <a:latin typeface="Arial" panose="020B0604020202020204" pitchFamily="34" charset="0"/>
              </a:rPr>
              <a:t> + 1</a:t>
            </a:r>
            <a:endParaRPr lang="en-GB" sz="11500" i="1" dirty="0"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6362" y="1566952"/>
            <a:ext cx="572473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/>
              <a:t>(</a:t>
            </a:r>
            <a:r>
              <a:rPr lang="en-GB" sz="1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500" dirty="0"/>
              <a:t> +</a:t>
            </a:r>
            <a:r>
              <a:rPr lang="en-GB" sz="11500" dirty="0">
                <a:solidFill>
                  <a:srgbClr val="FF0000"/>
                </a:solidFill>
              </a:rPr>
              <a:t> 1</a:t>
            </a:r>
            <a:r>
              <a:rPr lang="en-GB" sz="11500" dirty="0"/>
              <a:t>)</a:t>
            </a:r>
            <a:r>
              <a:rPr lang="en-GB" sz="11500" baseline="30000" dirty="0"/>
              <a:t>2</a:t>
            </a:r>
            <a:r>
              <a:rPr lang="en-GB" sz="11500" dirty="0">
                <a:latin typeface="Arial" panose="020B0604020202020204" pitchFamily="34" charset="0"/>
              </a:rPr>
              <a:t> = </a:t>
            </a:r>
            <a:endParaRPr lang="en-GB" sz="11500" baseline="30000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244396"/>
            <a:ext cx="11239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/>
              <a:t>Expand the following bracket.</a:t>
            </a:r>
          </a:p>
        </p:txBody>
      </p:sp>
    </p:spTree>
    <p:extLst>
      <p:ext uri="{BB962C8B-B14F-4D97-AF65-F5344CB8AC3E}">
        <p14:creationId xmlns:p14="http://schemas.microsoft.com/office/powerpoint/2010/main" val="278143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45072" y="4184481"/>
            <a:ext cx="741477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ctr"/>
            <a:r>
              <a:rPr lang="en-GB" sz="11500" i="1" dirty="0">
                <a:latin typeface="Times New Roman" panose="02020603050405020304" pitchFamily="18" charset="0"/>
              </a:rPr>
              <a:t>x</a:t>
            </a:r>
            <a:r>
              <a:rPr lang="en-GB" sz="11500" baseline="30000" dirty="0">
                <a:latin typeface="Arial" panose="020B0604020202020204" pitchFamily="34" charset="0"/>
              </a:rPr>
              <a:t>2</a:t>
            </a:r>
            <a:r>
              <a:rPr lang="en-GB" sz="11500" dirty="0">
                <a:latin typeface="Arial" panose="020B0604020202020204" pitchFamily="34" charset="0"/>
              </a:rPr>
              <a:t> + </a:t>
            </a:r>
            <a:r>
              <a:rPr lang="en-GB" sz="11500" dirty="0">
                <a:solidFill>
                  <a:srgbClr val="00B050"/>
                </a:solidFill>
                <a:latin typeface="Arial" panose="020B0604020202020204" pitchFamily="34" charset="0"/>
              </a:rPr>
              <a:t>4</a:t>
            </a:r>
            <a:r>
              <a:rPr lang="en-GB" sz="11500" i="1" dirty="0">
                <a:latin typeface="Times New Roman" panose="02020603050405020304" pitchFamily="18" charset="0"/>
              </a:rPr>
              <a:t>x</a:t>
            </a:r>
            <a:r>
              <a:rPr lang="en-GB" sz="11500" dirty="0">
                <a:latin typeface="Arial" panose="020B0604020202020204" pitchFamily="34" charset="0"/>
              </a:rPr>
              <a:t> + 4</a:t>
            </a:r>
            <a:endParaRPr lang="en-GB" sz="11500" i="1" dirty="0"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6362" y="1566952"/>
            <a:ext cx="572473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/>
              <a:t>(</a:t>
            </a:r>
            <a:r>
              <a:rPr lang="en-GB" sz="1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500" dirty="0"/>
              <a:t> +</a:t>
            </a:r>
            <a:r>
              <a:rPr lang="en-GB" sz="11500" dirty="0">
                <a:solidFill>
                  <a:srgbClr val="FF0000"/>
                </a:solidFill>
              </a:rPr>
              <a:t> </a:t>
            </a:r>
            <a:r>
              <a:rPr lang="en-GB" sz="11500" dirty="0">
                <a:solidFill>
                  <a:srgbClr val="00B050"/>
                </a:solidFill>
              </a:rPr>
              <a:t>2</a:t>
            </a:r>
            <a:r>
              <a:rPr lang="en-GB" sz="11500" dirty="0"/>
              <a:t>)</a:t>
            </a:r>
            <a:r>
              <a:rPr lang="en-GB" sz="11500" baseline="30000" dirty="0"/>
              <a:t>2</a:t>
            </a:r>
            <a:r>
              <a:rPr lang="en-GB" sz="11500" dirty="0">
                <a:latin typeface="Arial" panose="020B0604020202020204" pitchFamily="34" charset="0"/>
              </a:rPr>
              <a:t> = </a:t>
            </a:r>
            <a:endParaRPr lang="en-GB" sz="11500" baseline="30000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244396"/>
            <a:ext cx="11239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/>
              <a:t>Expand the following bracket.</a:t>
            </a:r>
          </a:p>
        </p:txBody>
      </p:sp>
    </p:spTree>
    <p:extLst>
      <p:ext uri="{BB962C8B-B14F-4D97-AF65-F5344CB8AC3E}">
        <p14:creationId xmlns:p14="http://schemas.microsoft.com/office/powerpoint/2010/main" val="7397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45072" y="4184481"/>
            <a:ext cx="741477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ctr"/>
            <a:r>
              <a:rPr lang="en-GB" sz="11500" i="1" dirty="0">
                <a:latin typeface="Times New Roman" panose="02020603050405020304" pitchFamily="18" charset="0"/>
              </a:rPr>
              <a:t>x</a:t>
            </a:r>
            <a:r>
              <a:rPr lang="en-GB" sz="11500" baseline="30000" dirty="0">
                <a:latin typeface="Arial" panose="020B0604020202020204" pitchFamily="34" charset="0"/>
              </a:rPr>
              <a:t>2</a:t>
            </a:r>
            <a:r>
              <a:rPr lang="en-GB" sz="11500" dirty="0">
                <a:latin typeface="Arial" panose="020B0604020202020204" pitchFamily="34" charset="0"/>
              </a:rPr>
              <a:t> + </a:t>
            </a:r>
            <a:r>
              <a:rPr lang="en-GB" sz="11500" dirty="0">
                <a:solidFill>
                  <a:srgbClr val="0000FF"/>
                </a:solidFill>
                <a:latin typeface="Arial" panose="020B0604020202020204" pitchFamily="34" charset="0"/>
              </a:rPr>
              <a:t>6</a:t>
            </a:r>
            <a:r>
              <a:rPr lang="en-GB" sz="11500" i="1" dirty="0">
                <a:latin typeface="Times New Roman" panose="02020603050405020304" pitchFamily="18" charset="0"/>
              </a:rPr>
              <a:t>x</a:t>
            </a:r>
            <a:r>
              <a:rPr lang="en-GB" sz="11500" dirty="0">
                <a:latin typeface="Arial" panose="020B0604020202020204" pitchFamily="34" charset="0"/>
              </a:rPr>
              <a:t> + 9</a:t>
            </a:r>
            <a:endParaRPr lang="en-GB" sz="11500" i="1" dirty="0"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6362" y="1566952"/>
            <a:ext cx="572473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/>
              <a:t>(</a:t>
            </a:r>
            <a:r>
              <a:rPr lang="en-GB" sz="1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500" dirty="0"/>
              <a:t> +</a:t>
            </a:r>
            <a:r>
              <a:rPr lang="en-GB" sz="11500" dirty="0">
                <a:solidFill>
                  <a:srgbClr val="FF0000"/>
                </a:solidFill>
              </a:rPr>
              <a:t> </a:t>
            </a:r>
            <a:r>
              <a:rPr lang="en-GB" sz="11500" dirty="0">
                <a:solidFill>
                  <a:srgbClr val="0000FF"/>
                </a:solidFill>
              </a:rPr>
              <a:t>3</a:t>
            </a:r>
            <a:r>
              <a:rPr lang="en-GB" sz="11500" dirty="0"/>
              <a:t>)</a:t>
            </a:r>
            <a:r>
              <a:rPr lang="en-GB" sz="11500" baseline="30000" dirty="0"/>
              <a:t>2</a:t>
            </a:r>
            <a:r>
              <a:rPr lang="en-GB" sz="11500" dirty="0">
                <a:latin typeface="Arial" panose="020B0604020202020204" pitchFamily="34" charset="0"/>
              </a:rPr>
              <a:t> = </a:t>
            </a:r>
            <a:endParaRPr lang="en-GB" sz="11500" baseline="30000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244396"/>
            <a:ext cx="11239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/>
              <a:t>Expand the following bracket.</a:t>
            </a:r>
          </a:p>
        </p:txBody>
      </p:sp>
    </p:spTree>
    <p:extLst>
      <p:ext uri="{BB962C8B-B14F-4D97-AF65-F5344CB8AC3E}">
        <p14:creationId xmlns:p14="http://schemas.microsoft.com/office/powerpoint/2010/main" val="172326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45072" y="4184481"/>
            <a:ext cx="8094328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ctr"/>
            <a:r>
              <a:rPr lang="en-GB" sz="11500" i="1" dirty="0">
                <a:latin typeface="Times New Roman" panose="02020603050405020304" pitchFamily="18" charset="0"/>
              </a:rPr>
              <a:t>x</a:t>
            </a:r>
            <a:r>
              <a:rPr lang="en-GB" sz="11500" baseline="30000" dirty="0">
                <a:latin typeface="Arial" panose="020B0604020202020204" pitchFamily="34" charset="0"/>
              </a:rPr>
              <a:t>2</a:t>
            </a:r>
            <a:r>
              <a:rPr lang="en-GB" sz="11500" dirty="0">
                <a:latin typeface="Arial" panose="020B0604020202020204" pitchFamily="34" charset="0"/>
              </a:rPr>
              <a:t> + </a:t>
            </a:r>
            <a:r>
              <a:rPr lang="en-GB" sz="11500" dirty="0">
                <a:solidFill>
                  <a:srgbClr val="7030A0"/>
                </a:solidFill>
                <a:latin typeface="Arial" panose="020B0604020202020204" pitchFamily="34" charset="0"/>
              </a:rPr>
              <a:t>8</a:t>
            </a:r>
            <a:r>
              <a:rPr lang="en-GB" sz="11500" i="1" dirty="0">
                <a:latin typeface="Times New Roman" panose="02020603050405020304" pitchFamily="18" charset="0"/>
              </a:rPr>
              <a:t>x</a:t>
            </a:r>
            <a:r>
              <a:rPr lang="en-GB" sz="11500" dirty="0">
                <a:latin typeface="Arial" panose="020B0604020202020204" pitchFamily="34" charset="0"/>
              </a:rPr>
              <a:t> + 16</a:t>
            </a:r>
            <a:endParaRPr lang="en-GB" sz="11500" i="1" dirty="0"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6362" y="1566952"/>
            <a:ext cx="572473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/>
              <a:t>(</a:t>
            </a:r>
            <a:r>
              <a:rPr lang="en-GB" sz="1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500" dirty="0"/>
              <a:t> +</a:t>
            </a:r>
            <a:r>
              <a:rPr lang="en-GB" sz="11500" dirty="0">
                <a:solidFill>
                  <a:srgbClr val="FF0000"/>
                </a:solidFill>
              </a:rPr>
              <a:t> </a:t>
            </a:r>
            <a:r>
              <a:rPr lang="en-GB" sz="11500" dirty="0">
                <a:solidFill>
                  <a:srgbClr val="7030A0"/>
                </a:solidFill>
              </a:rPr>
              <a:t>4</a:t>
            </a:r>
            <a:r>
              <a:rPr lang="en-GB" sz="11500" dirty="0"/>
              <a:t>)</a:t>
            </a:r>
            <a:r>
              <a:rPr lang="en-GB" sz="11500" baseline="30000" dirty="0"/>
              <a:t>2</a:t>
            </a:r>
            <a:r>
              <a:rPr lang="en-GB" sz="11500" dirty="0">
                <a:latin typeface="Arial" panose="020B0604020202020204" pitchFamily="34" charset="0"/>
              </a:rPr>
              <a:t> = </a:t>
            </a:r>
            <a:endParaRPr lang="en-GB" sz="11500" baseline="30000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244396"/>
            <a:ext cx="11239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/>
              <a:t>Expand the following bracket.</a:t>
            </a:r>
          </a:p>
        </p:txBody>
      </p:sp>
    </p:spTree>
    <p:extLst>
      <p:ext uri="{BB962C8B-B14F-4D97-AF65-F5344CB8AC3E}">
        <p14:creationId xmlns:p14="http://schemas.microsoft.com/office/powerpoint/2010/main" val="428143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4945" y="1866581"/>
            <a:ext cx="67162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/>
              <a:t>(</a:t>
            </a:r>
            <a:r>
              <a:rPr lang="en-GB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6000" dirty="0"/>
              <a:t> +</a:t>
            </a:r>
            <a:r>
              <a:rPr lang="en-GB" sz="6000" dirty="0">
                <a:solidFill>
                  <a:srgbClr val="FF0000"/>
                </a:solidFill>
              </a:rPr>
              <a:t> 1</a:t>
            </a:r>
            <a:r>
              <a:rPr lang="en-GB" sz="6000" dirty="0"/>
              <a:t>)</a:t>
            </a:r>
            <a:r>
              <a:rPr lang="en-GB" sz="6000" baseline="30000" dirty="0"/>
              <a:t>2 </a:t>
            </a:r>
            <a:r>
              <a:rPr lang="en-GB" sz="6000" dirty="0"/>
              <a:t>= </a:t>
            </a:r>
            <a:r>
              <a:rPr lang="en-GB" sz="6000" i="1" dirty="0">
                <a:latin typeface="Times New Roman" panose="02020603050405020304" pitchFamily="18" charset="0"/>
              </a:rPr>
              <a:t>x</a:t>
            </a:r>
            <a:r>
              <a:rPr lang="en-GB" sz="6000" baseline="30000" dirty="0">
                <a:latin typeface="Arial" panose="020B0604020202020204" pitchFamily="34" charset="0"/>
              </a:rPr>
              <a:t>2</a:t>
            </a:r>
            <a:r>
              <a:rPr lang="en-GB" sz="6000" dirty="0">
                <a:latin typeface="Arial" panose="020B0604020202020204" pitchFamily="34" charset="0"/>
              </a:rPr>
              <a:t> + </a:t>
            </a:r>
            <a:r>
              <a:rPr lang="en-GB" sz="6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GB" sz="6000" i="1" dirty="0">
                <a:latin typeface="Times New Roman" panose="02020603050405020304" pitchFamily="18" charset="0"/>
              </a:rPr>
              <a:t>x</a:t>
            </a:r>
            <a:r>
              <a:rPr lang="en-GB" sz="6000" dirty="0">
                <a:latin typeface="Arial" panose="020B0604020202020204" pitchFamily="34" charset="0"/>
              </a:rPr>
              <a:t> + 1</a:t>
            </a:r>
            <a:endParaRPr lang="en-GB" sz="6000" i="1" dirty="0">
              <a:latin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5401" y="9151"/>
            <a:ext cx="97263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What is the connection between </a:t>
            </a:r>
          </a:p>
          <a:p>
            <a:pPr algn="ctr"/>
            <a:r>
              <a:rPr lang="en-GB" sz="5400" dirty="0"/>
              <a:t>the coloured numbers?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1F112D2-C1A9-4D84-88CD-DF98AC9BF49D}"/>
              </a:ext>
            </a:extLst>
          </p:cNvPr>
          <p:cNvSpPr txBox="1"/>
          <p:nvPr/>
        </p:nvSpPr>
        <p:spPr>
          <a:xfrm>
            <a:off x="2884944" y="3096666"/>
            <a:ext cx="67162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/>
              <a:t>(</a:t>
            </a:r>
            <a:r>
              <a:rPr lang="en-GB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6000" dirty="0"/>
              <a:t> +</a:t>
            </a:r>
            <a:r>
              <a:rPr lang="en-GB" sz="6000" dirty="0">
                <a:solidFill>
                  <a:srgbClr val="FF0000"/>
                </a:solidFill>
              </a:rPr>
              <a:t> </a:t>
            </a:r>
            <a:r>
              <a:rPr lang="en-GB" sz="6000" dirty="0">
                <a:solidFill>
                  <a:srgbClr val="00B050"/>
                </a:solidFill>
              </a:rPr>
              <a:t>2</a:t>
            </a:r>
            <a:r>
              <a:rPr lang="en-GB" sz="6000" dirty="0"/>
              <a:t>)</a:t>
            </a:r>
            <a:r>
              <a:rPr lang="en-GB" sz="6000" baseline="30000" dirty="0"/>
              <a:t>2 </a:t>
            </a:r>
            <a:r>
              <a:rPr lang="en-GB" sz="6000" dirty="0"/>
              <a:t>= </a:t>
            </a:r>
            <a:r>
              <a:rPr lang="en-GB" sz="6000" i="1" dirty="0">
                <a:latin typeface="Times New Roman" panose="02020603050405020304" pitchFamily="18" charset="0"/>
              </a:rPr>
              <a:t>x</a:t>
            </a:r>
            <a:r>
              <a:rPr lang="en-GB" sz="6000" baseline="30000" dirty="0">
                <a:latin typeface="Arial" panose="020B0604020202020204" pitchFamily="34" charset="0"/>
              </a:rPr>
              <a:t>2</a:t>
            </a:r>
            <a:r>
              <a:rPr lang="en-GB" sz="6000" dirty="0">
                <a:latin typeface="Arial" panose="020B0604020202020204" pitchFamily="34" charset="0"/>
              </a:rPr>
              <a:t> + </a:t>
            </a:r>
            <a:r>
              <a:rPr lang="en-GB" sz="6000" dirty="0">
                <a:solidFill>
                  <a:srgbClr val="00B050"/>
                </a:solidFill>
                <a:latin typeface="Arial" panose="020B0604020202020204" pitchFamily="34" charset="0"/>
              </a:rPr>
              <a:t>4</a:t>
            </a:r>
            <a:r>
              <a:rPr lang="en-GB" sz="6000" i="1" dirty="0">
                <a:latin typeface="Times New Roman" panose="02020603050405020304" pitchFamily="18" charset="0"/>
              </a:rPr>
              <a:t>x</a:t>
            </a:r>
            <a:r>
              <a:rPr lang="en-GB" sz="6000" dirty="0">
                <a:latin typeface="Arial" panose="020B0604020202020204" pitchFamily="34" charset="0"/>
              </a:rPr>
              <a:t> + 4</a:t>
            </a:r>
            <a:endParaRPr lang="en-GB" sz="6000" i="1" dirty="0">
              <a:latin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CFE9FE-EEE8-42F7-BB40-0FFD1A227683}"/>
              </a:ext>
            </a:extLst>
          </p:cNvPr>
          <p:cNvSpPr txBox="1"/>
          <p:nvPr/>
        </p:nvSpPr>
        <p:spPr>
          <a:xfrm>
            <a:off x="2884943" y="4321509"/>
            <a:ext cx="67162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/>
              <a:t>(</a:t>
            </a:r>
            <a:r>
              <a:rPr lang="en-GB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6000" dirty="0"/>
              <a:t> +</a:t>
            </a:r>
            <a:r>
              <a:rPr lang="en-GB" sz="6000" dirty="0">
                <a:solidFill>
                  <a:srgbClr val="FF0000"/>
                </a:solidFill>
              </a:rPr>
              <a:t> </a:t>
            </a:r>
            <a:r>
              <a:rPr lang="en-GB" sz="6000" dirty="0">
                <a:solidFill>
                  <a:srgbClr val="0000FF"/>
                </a:solidFill>
              </a:rPr>
              <a:t>3</a:t>
            </a:r>
            <a:r>
              <a:rPr lang="en-GB" sz="6000" dirty="0"/>
              <a:t>)</a:t>
            </a:r>
            <a:r>
              <a:rPr lang="en-GB" sz="6000" baseline="30000" dirty="0"/>
              <a:t>2 </a:t>
            </a:r>
            <a:r>
              <a:rPr lang="en-GB" sz="6000" dirty="0"/>
              <a:t>= </a:t>
            </a:r>
            <a:r>
              <a:rPr lang="en-GB" sz="6000" i="1" dirty="0">
                <a:latin typeface="Times New Roman" panose="02020603050405020304" pitchFamily="18" charset="0"/>
              </a:rPr>
              <a:t>x</a:t>
            </a:r>
            <a:r>
              <a:rPr lang="en-GB" sz="6000" baseline="30000" dirty="0">
                <a:latin typeface="Arial" panose="020B0604020202020204" pitchFamily="34" charset="0"/>
              </a:rPr>
              <a:t>2</a:t>
            </a:r>
            <a:r>
              <a:rPr lang="en-GB" sz="6000" dirty="0">
                <a:latin typeface="Arial" panose="020B0604020202020204" pitchFamily="34" charset="0"/>
              </a:rPr>
              <a:t> + </a:t>
            </a:r>
            <a:r>
              <a:rPr lang="en-GB" sz="6000" dirty="0">
                <a:solidFill>
                  <a:srgbClr val="0000FF"/>
                </a:solidFill>
                <a:latin typeface="Arial" panose="020B0604020202020204" pitchFamily="34" charset="0"/>
              </a:rPr>
              <a:t>6</a:t>
            </a:r>
            <a:r>
              <a:rPr lang="en-GB" sz="6000" i="1" dirty="0">
                <a:latin typeface="Times New Roman" panose="02020603050405020304" pitchFamily="18" charset="0"/>
              </a:rPr>
              <a:t>x</a:t>
            </a:r>
            <a:r>
              <a:rPr lang="en-GB" sz="6000" dirty="0">
                <a:latin typeface="Arial" panose="020B0604020202020204" pitchFamily="34" charset="0"/>
              </a:rPr>
              <a:t> + 9</a:t>
            </a:r>
            <a:endParaRPr lang="en-GB" sz="6000" i="1" dirty="0">
              <a:latin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26C084-C5D5-43FD-9818-89D507C30FB3}"/>
              </a:ext>
            </a:extLst>
          </p:cNvPr>
          <p:cNvSpPr txBox="1"/>
          <p:nvPr/>
        </p:nvSpPr>
        <p:spPr>
          <a:xfrm>
            <a:off x="2884943" y="5546352"/>
            <a:ext cx="7178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/>
              <a:t>(</a:t>
            </a:r>
            <a:r>
              <a:rPr lang="en-GB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6000" dirty="0"/>
              <a:t> +</a:t>
            </a:r>
            <a:r>
              <a:rPr lang="en-GB" sz="6000" dirty="0">
                <a:solidFill>
                  <a:srgbClr val="FF0000"/>
                </a:solidFill>
              </a:rPr>
              <a:t> </a:t>
            </a:r>
            <a:r>
              <a:rPr lang="en-GB" sz="6000" dirty="0">
                <a:solidFill>
                  <a:srgbClr val="7030A0"/>
                </a:solidFill>
              </a:rPr>
              <a:t>4</a:t>
            </a:r>
            <a:r>
              <a:rPr lang="en-GB" sz="6000" dirty="0"/>
              <a:t>)</a:t>
            </a:r>
            <a:r>
              <a:rPr lang="en-GB" sz="6000" baseline="30000" dirty="0"/>
              <a:t>2 </a:t>
            </a:r>
            <a:r>
              <a:rPr lang="en-GB" sz="6000" dirty="0"/>
              <a:t>= </a:t>
            </a:r>
            <a:r>
              <a:rPr lang="en-GB" sz="6000" i="1" dirty="0">
                <a:latin typeface="Times New Roman" panose="02020603050405020304" pitchFamily="18" charset="0"/>
              </a:rPr>
              <a:t>x</a:t>
            </a:r>
            <a:r>
              <a:rPr lang="en-GB" sz="6000" baseline="30000" dirty="0">
                <a:latin typeface="Arial" panose="020B0604020202020204" pitchFamily="34" charset="0"/>
              </a:rPr>
              <a:t>2</a:t>
            </a:r>
            <a:r>
              <a:rPr lang="en-GB" sz="6000" dirty="0">
                <a:latin typeface="Arial" panose="020B0604020202020204" pitchFamily="34" charset="0"/>
              </a:rPr>
              <a:t> + </a:t>
            </a:r>
            <a:r>
              <a:rPr lang="en-GB" sz="6000" dirty="0">
                <a:solidFill>
                  <a:srgbClr val="7030A0"/>
                </a:solidFill>
                <a:latin typeface="Arial" panose="020B0604020202020204" pitchFamily="34" charset="0"/>
              </a:rPr>
              <a:t>8</a:t>
            </a:r>
            <a:r>
              <a:rPr lang="en-GB" sz="6000" i="1" dirty="0">
                <a:latin typeface="Times New Roman" panose="02020603050405020304" pitchFamily="18" charset="0"/>
              </a:rPr>
              <a:t>x</a:t>
            </a:r>
            <a:r>
              <a:rPr lang="en-GB" sz="6000" dirty="0">
                <a:latin typeface="Arial" panose="020B0604020202020204" pitchFamily="34" charset="0"/>
              </a:rPr>
              <a:t> + 16</a:t>
            </a:r>
            <a:endParaRPr lang="en-GB" sz="6000" i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574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52282" y="1982450"/>
            <a:ext cx="9239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ctr"/>
            <a:r>
              <a:rPr lang="en-GB" sz="9600" i="1" dirty="0">
                <a:latin typeface="Times New Roman" panose="02020603050405020304" pitchFamily="18" charset="0"/>
              </a:rPr>
              <a:t>x</a:t>
            </a:r>
            <a:r>
              <a:rPr lang="en-GB" sz="9600" baseline="30000" dirty="0">
                <a:latin typeface="Arial" panose="020B0604020202020204" pitchFamily="34" charset="0"/>
              </a:rPr>
              <a:t>2</a:t>
            </a:r>
            <a:r>
              <a:rPr lang="en-GB" sz="9600" dirty="0">
                <a:latin typeface="Arial" panose="020B0604020202020204" pitchFamily="34" charset="0"/>
              </a:rPr>
              <a:t> + </a:t>
            </a:r>
            <a:r>
              <a:rPr lang="en-GB" sz="9600" dirty="0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  <a:r>
              <a:rPr lang="en-GB" sz="9600" i="1" dirty="0">
                <a:latin typeface="Times New Roman" panose="02020603050405020304" pitchFamily="18" charset="0"/>
              </a:rPr>
              <a:t>x</a:t>
            </a:r>
            <a:r>
              <a:rPr lang="en-GB" sz="9600" dirty="0">
                <a:latin typeface="Arial" panose="020B0604020202020204" pitchFamily="34" charset="0"/>
              </a:rPr>
              <a:t> + 9 = </a:t>
            </a:r>
            <a:endParaRPr lang="en-GB" sz="9600" i="1" dirty="0"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3917" y="4184450"/>
            <a:ext cx="485954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/>
              <a:t>(</a:t>
            </a:r>
            <a:r>
              <a:rPr lang="en-GB" sz="1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500" dirty="0"/>
              <a:t> + </a:t>
            </a:r>
            <a:r>
              <a:rPr lang="en-GB" sz="11500" dirty="0">
                <a:solidFill>
                  <a:srgbClr val="FF0000"/>
                </a:solidFill>
              </a:rPr>
              <a:t>3</a:t>
            </a:r>
            <a:r>
              <a:rPr lang="en-GB" sz="11500" dirty="0"/>
              <a:t>)</a:t>
            </a:r>
            <a:r>
              <a:rPr lang="en-GB" sz="11500" baseline="30000" dirty="0"/>
              <a:t>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970F7D-7177-4F1F-8C74-BE074D740861}"/>
              </a:ext>
            </a:extLst>
          </p:cNvPr>
          <p:cNvSpPr txBox="1"/>
          <p:nvPr/>
        </p:nvSpPr>
        <p:spPr>
          <a:xfrm>
            <a:off x="797656" y="155780"/>
            <a:ext cx="107333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/>
              <a:t>Factorise</a:t>
            </a:r>
            <a:r>
              <a:rPr lang="en-US" sz="8000" b="1" dirty="0"/>
              <a:t> the quadratic.</a:t>
            </a:r>
            <a:endParaRPr lang="en-GB" sz="8000" b="1" dirty="0"/>
          </a:p>
        </p:txBody>
      </p:sp>
    </p:spTree>
    <p:extLst>
      <p:ext uri="{BB962C8B-B14F-4D97-AF65-F5344CB8AC3E}">
        <p14:creationId xmlns:p14="http://schemas.microsoft.com/office/powerpoint/2010/main" val="359438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376</Words>
  <Application>Microsoft Office PowerPoint</Application>
  <PresentationFormat>Widescreen</PresentationFormat>
  <Paragraphs>65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Gale</dc:creator>
  <cp:lastModifiedBy>Stewart Gale</cp:lastModifiedBy>
  <cp:revision>31</cp:revision>
  <dcterms:created xsi:type="dcterms:W3CDTF">2016-01-22T16:41:23Z</dcterms:created>
  <dcterms:modified xsi:type="dcterms:W3CDTF">2023-07-06T03:31:48Z</dcterms:modified>
</cp:coreProperties>
</file>