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66" r:id="rId4"/>
    <p:sldId id="265" r:id="rId5"/>
    <p:sldId id="275" r:id="rId6"/>
    <p:sldId id="257" r:id="rId7"/>
    <p:sldId id="262" r:id="rId8"/>
    <p:sldId id="261" r:id="rId9"/>
    <p:sldId id="258" r:id="rId10"/>
    <p:sldId id="259" r:id="rId11"/>
    <p:sldId id="276" r:id="rId12"/>
    <p:sldId id="277" r:id="rId13"/>
    <p:sldId id="278" r:id="rId14"/>
    <p:sldId id="264" r:id="rId15"/>
    <p:sldId id="263" r:id="rId16"/>
    <p:sldId id="270" r:id="rId17"/>
    <p:sldId id="271" r:id="rId18"/>
    <p:sldId id="272" r:id="rId19"/>
    <p:sldId id="273" r:id="rId20"/>
    <p:sldId id="274"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7C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F3FDD-1E04-4017-B64C-5CBEA6984CF2}" v="7" dt="2022-01-13T06:16:14.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6" d="100"/>
          <a:sy n="86" d="100"/>
        </p:scale>
        <p:origin x="48" y="2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Gale" userId="3647ddd2-6040-41ae-a96d-232c23482af8" providerId="ADAL" clId="{2713D142-3B4E-4997-BF8F-1C0BD947981E}"/>
    <pc:docChg chg="custSel addSld modSld">
      <pc:chgData name="Stewart Gale" userId="3647ddd2-6040-41ae-a96d-232c23482af8" providerId="ADAL" clId="{2713D142-3B4E-4997-BF8F-1C0BD947981E}" dt="2021-04-20T05:58:12.503" v="33"/>
      <pc:docMkLst>
        <pc:docMk/>
      </pc:docMkLst>
      <pc:sldChg chg="addSp modSp add mod modAnim">
        <pc:chgData name="Stewart Gale" userId="3647ddd2-6040-41ae-a96d-232c23482af8" providerId="ADAL" clId="{2713D142-3B4E-4997-BF8F-1C0BD947981E}" dt="2021-04-20T05:58:12.503" v="33"/>
        <pc:sldMkLst>
          <pc:docMk/>
          <pc:sldMk cId="1280115769" sldId="279"/>
        </pc:sldMkLst>
        <pc:spChg chg="mod">
          <ac:chgData name="Stewart Gale" userId="3647ddd2-6040-41ae-a96d-232c23482af8" providerId="ADAL" clId="{2713D142-3B4E-4997-BF8F-1C0BD947981E}" dt="2021-04-20T05:58:02.954" v="32" actId="1076"/>
          <ac:spMkLst>
            <pc:docMk/>
            <pc:sldMk cId="1280115769" sldId="279"/>
            <ac:spMk id="4" creationId="{00000000-0000-0000-0000-000000000000}"/>
          </ac:spMkLst>
        </pc:spChg>
        <pc:spChg chg="add mod">
          <ac:chgData name="Stewart Gale" userId="3647ddd2-6040-41ae-a96d-232c23482af8" providerId="ADAL" clId="{2713D142-3B4E-4997-BF8F-1C0BD947981E}" dt="2021-04-20T05:57:58.739" v="31" actId="1076"/>
          <ac:spMkLst>
            <pc:docMk/>
            <pc:sldMk cId="1280115769" sldId="279"/>
            <ac:spMk id="11" creationId="{F0B5040A-30B5-48A2-8445-4F6C6705D28E}"/>
          </ac:spMkLst>
        </pc:spChg>
      </pc:sldChg>
    </pc:docChg>
  </pc:docChgLst>
  <pc:docChgLst>
    <pc:chgData name="Stewart Gale" userId="3647ddd2-6040-41ae-a96d-232c23482af8" providerId="ADAL" clId="{600F3FDD-1E04-4017-B64C-5CBEA6984CF2}"/>
    <pc:docChg chg="custSel addSld delSld modSld">
      <pc:chgData name="Stewart Gale" userId="3647ddd2-6040-41ae-a96d-232c23482af8" providerId="ADAL" clId="{600F3FDD-1E04-4017-B64C-5CBEA6984CF2}" dt="2022-01-13T06:17:07.500" v="48" actId="47"/>
      <pc:docMkLst>
        <pc:docMk/>
      </pc:docMkLst>
      <pc:sldChg chg="delSp modSp mod modAnim">
        <pc:chgData name="Stewart Gale" userId="3647ddd2-6040-41ae-a96d-232c23482af8" providerId="ADAL" clId="{600F3FDD-1E04-4017-B64C-5CBEA6984CF2}" dt="2022-01-13T06:13:26.986" v="14" actId="1076"/>
        <pc:sldMkLst>
          <pc:docMk/>
          <pc:sldMk cId="1911359144" sldId="256"/>
        </pc:sldMkLst>
        <pc:spChg chg="del">
          <ac:chgData name="Stewart Gale" userId="3647ddd2-6040-41ae-a96d-232c23482af8" providerId="ADAL" clId="{600F3FDD-1E04-4017-B64C-5CBEA6984CF2}" dt="2022-01-13T06:13:12.113" v="8" actId="478"/>
          <ac:spMkLst>
            <pc:docMk/>
            <pc:sldMk cId="1911359144" sldId="256"/>
            <ac:spMk id="3" creationId="{00000000-0000-0000-0000-000000000000}"/>
          </ac:spMkLst>
        </pc:spChg>
        <pc:spChg chg="mod">
          <ac:chgData name="Stewart Gale" userId="3647ddd2-6040-41ae-a96d-232c23482af8" providerId="ADAL" clId="{600F3FDD-1E04-4017-B64C-5CBEA6984CF2}" dt="2022-01-13T06:13:26.986" v="14" actId="1076"/>
          <ac:spMkLst>
            <pc:docMk/>
            <pc:sldMk cId="1911359144" sldId="256"/>
            <ac:spMk id="4" creationId="{00000000-0000-0000-0000-000000000000}"/>
          </ac:spMkLst>
        </pc:spChg>
        <pc:spChg chg="del">
          <ac:chgData name="Stewart Gale" userId="3647ddd2-6040-41ae-a96d-232c23482af8" providerId="ADAL" clId="{600F3FDD-1E04-4017-B64C-5CBEA6984CF2}" dt="2022-01-13T06:13:12.113" v="8" actId="478"/>
          <ac:spMkLst>
            <pc:docMk/>
            <pc:sldMk cId="1911359144" sldId="256"/>
            <ac:spMk id="5" creationId="{00000000-0000-0000-0000-000000000000}"/>
          </ac:spMkLst>
        </pc:spChg>
        <pc:spChg chg="del">
          <ac:chgData name="Stewart Gale" userId="3647ddd2-6040-41ae-a96d-232c23482af8" providerId="ADAL" clId="{600F3FDD-1E04-4017-B64C-5CBEA6984CF2}" dt="2022-01-13T06:13:12.113" v="8" actId="478"/>
          <ac:spMkLst>
            <pc:docMk/>
            <pc:sldMk cId="1911359144" sldId="256"/>
            <ac:spMk id="7" creationId="{00000000-0000-0000-0000-000000000000}"/>
          </ac:spMkLst>
        </pc:spChg>
        <pc:picChg chg="del">
          <ac:chgData name="Stewart Gale" userId="3647ddd2-6040-41ae-a96d-232c23482af8" providerId="ADAL" clId="{600F3FDD-1E04-4017-B64C-5CBEA6984CF2}" dt="2022-01-13T06:13:12.113" v="8" actId="478"/>
          <ac:picMkLst>
            <pc:docMk/>
            <pc:sldMk cId="1911359144" sldId="256"/>
            <ac:picMk id="2050" creationId="{00000000-0000-0000-0000-000000000000}"/>
          </ac:picMkLst>
        </pc:picChg>
      </pc:sldChg>
      <pc:sldChg chg="addSp delSp modSp mod">
        <pc:chgData name="Stewart Gale" userId="3647ddd2-6040-41ae-a96d-232c23482af8" providerId="ADAL" clId="{600F3FDD-1E04-4017-B64C-5CBEA6984CF2}" dt="2022-01-13T06:16:36.882" v="47" actId="732"/>
        <pc:sldMkLst>
          <pc:docMk/>
          <pc:sldMk cId="2423849423" sldId="264"/>
        </pc:sldMkLst>
        <pc:spChg chg="add del mod">
          <ac:chgData name="Stewart Gale" userId="3647ddd2-6040-41ae-a96d-232c23482af8" providerId="ADAL" clId="{600F3FDD-1E04-4017-B64C-5CBEA6984CF2}" dt="2022-01-13T06:16:12.343" v="39" actId="478"/>
          <ac:spMkLst>
            <pc:docMk/>
            <pc:sldMk cId="2423849423" sldId="264"/>
            <ac:spMk id="3" creationId="{67784835-784C-46A7-A82F-121DC5762F5A}"/>
          </ac:spMkLst>
        </pc:spChg>
        <pc:spChg chg="add del mod">
          <ac:chgData name="Stewart Gale" userId="3647ddd2-6040-41ae-a96d-232c23482af8" providerId="ADAL" clId="{600F3FDD-1E04-4017-B64C-5CBEA6984CF2}" dt="2022-01-13T06:16:12.343" v="39" actId="478"/>
          <ac:spMkLst>
            <pc:docMk/>
            <pc:sldMk cId="2423849423" sldId="264"/>
            <ac:spMk id="5" creationId="{D1BE9E33-4CA9-44A5-A239-71CF215D8365}"/>
          </ac:spMkLst>
        </pc:spChg>
        <pc:spChg chg="add del mod">
          <ac:chgData name="Stewart Gale" userId="3647ddd2-6040-41ae-a96d-232c23482af8" providerId="ADAL" clId="{600F3FDD-1E04-4017-B64C-5CBEA6984CF2}" dt="2022-01-13T06:16:12.343" v="39" actId="478"/>
          <ac:spMkLst>
            <pc:docMk/>
            <pc:sldMk cId="2423849423" sldId="264"/>
            <ac:spMk id="6" creationId="{14B2E5DC-2E2C-4C5F-997D-AAAED9C3AEA1}"/>
          </ac:spMkLst>
        </pc:spChg>
        <pc:graphicFrameChg chg="del mod">
          <ac:chgData name="Stewart Gale" userId="3647ddd2-6040-41ae-a96d-232c23482af8" providerId="ADAL" clId="{600F3FDD-1E04-4017-B64C-5CBEA6984CF2}" dt="2022-01-13T06:13:53.801" v="15" actId="478"/>
          <ac:graphicFrameMkLst>
            <pc:docMk/>
            <pc:sldMk cId="2423849423" sldId="264"/>
            <ac:graphicFrameMk id="213012" creationId="{00000000-0000-0000-0000-000000000000}"/>
          </ac:graphicFrameMkLst>
        </pc:graphicFrameChg>
        <pc:picChg chg="add del mod modCrop">
          <ac:chgData name="Stewart Gale" userId="3647ddd2-6040-41ae-a96d-232c23482af8" providerId="ADAL" clId="{600F3FDD-1E04-4017-B64C-5CBEA6984CF2}" dt="2022-01-13T06:16:12.343" v="39" actId="478"/>
          <ac:picMkLst>
            <pc:docMk/>
            <pc:sldMk cId="2423849423" sldId="264"/>
            <ac:picMk id="2" creationId="{33D905D7-DB09-4299-BB92-A4D52D23D8C3}"/>
          </ac:picMkLst>
        </pc:picChg>
        <pc:picChg chg="add mod modCrop">
          <ac:chgData name="Stewart Gale" userId="3647ddd2-6040-41ae-a96d-232c23482af8" providerId="ADAL" clId="{600F3FDD-1E04-4017-B64C-5CBEA6984CF2}" dt="2022-01-13T06:16:36.882" v="47" actId="732"/>
          <ac:picMkLst>
            <pc:docMk/>
            <pc:sldMk cId="2423849423" sldId="264"/>
            <ac:picMk id="4" creationId="{3B682712-1F1A-4074-BA91-541771D3EF5F}"/>
          </ac:picMkLst>
        </pc:picChg>
      </pc:sldChg>
      <pc:sldChg chg="del">
        <pc:chgData name="Stewart Gale" userId="3647ddd2-6040-41ae-a96d-232c23482af8" providerId="ADAL" clId="{600F3FDD-1E04-4017-B64C-5CBEA6984CF2}" dt="2022-01-13T06:17:07.500" v="48" actId="47"/>
        <pc:sldMkLst>
          <pc:docMk/>
          <pc:sldMk cId="1280115769" sldId="279"/>
        </pc:sldMkLst>
      </pc:sldChg>
      <pc:sldChg chg="delSp modSp add mod">
        <pc:chgData name="Stewart Gale" userId="3647ddd2-6040-41ae-a96d-232c23482af8" providerId="ADAL" clId="{600F3FDD-1E04-4017-B64C-5CBEA6984CF2}" dt="2022-01-13T06:13:06.826" v="7" actId="1076"/>
        <pc:sldMkLst>
          <pc:docMk/>
          <pc:sldMk cId="2810161450" sldId="280"/>
        </pc:sldMkLst>
        <pc:spChg chg="mod">
          <ac:chgData name="Stewart Gale" userId="3647ddd2-6040-41ae-a96d-232c23482af8" providerId="ADAL" clId="{600F3FDD-1E04-4017-B64C-5CBEA6984CF2}" dt="2022-01-13T06:13:06.826" v="7" actId="1076"/>
          <ac:spMkLst>
            <pc:docMk/>
            <pc:sldMk cId="2810161450" sldId="280"/>
            <ac:spMk id="3" creationId="{00000000-0000-0000-0000-000000000000}"/>
          </ac:spMkLst>
        </pc:spChg>
        <pc:spChg chg="del">
          <ac:chgData name="Stewart Gale" userId="3647ddd2-6040-41ae-a96d-232c23482af8" providerId="ADAL" clId="{600F3FDD-1E04-4017-B64C-5CBEA6984CF2}" dt="2022-01-13T06:12:50.655" v="1" actId="478"/>
          <ac:spMkLst>
            <pc:docMk/>
            <pc:sldMk cId="2810161450" sldId="280"/>
            <ac:spMk id="4" creationId="{00000000-0000-0000-0000-000000000000}"/>
          </ac:spMkLst>
        </pc:spChg>
        <pc:spChg chg="mod">
          <ac:chgData name="Stewart Gale" userId="3647ddd2-6040-41ae-a96d-232c23482af8" providerId="ADAL" clId="{600F3FDD-1E04-4017-B64C-5CBEA6984CF2}" dt="2022-01-13T06:12:56.138" v="3" actId="1076"/>
          <ac:spMkLst>
            <pc:docMk/>
            <pc:sldMk cId="2810161450" sldId="280"/>
            <ac:spMk id="5" creationId="{00000000-0000-0000-0000-000000000000}"/>
          </ac:spMkLst>
        </pc:spChg>
        <pc:spChg chg="mod">
          <ac:chgData name="Stewart Gale" userId="3647ddd2-6040-41ae-a96d-232c23482af8" providerId="ADAL" clId="{600F3FDD-1E04-4017-B64C-5CBEA6984CF2}" dt="2022-01-13T06:12:56.138" v="3" actId="1076"/>
          <ac:spMkLst>
            <pc:docMk/>
            <pc:sldMk cId="2810161450" sldId="280"/>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54A06-B25A-4DFA-9890-2281D3B3D90C}" type="datetimeFigureOut">
              <a:rPr lang="en-GB" smtClean="0"/>
              <a:t>13/01/2022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1F619-9E3C-47D2-B230-5460DCAF0547}" type="slidenum">
              <a:rPr lang="en-GB" smtClean="0"/>
              <a:t>‹#›</a:t>
            </a:fld>
            <a:endParaRPr lang="en-GB"/>
          </a:p>
        </p:txBody>
      </p:sp>
    </p:spTree>
    <p:extLst>
      <p:ext uri="{BB962C8B-B14F-4D97-AF65-F5344CB8AC3E}">
        <p14:creationId xmlns:p14="http://schemas.microsoft.com/office/powerpoint/2010/main" val="221675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404C1-D5FF-4386-955E-F1AED83D8A40}" type="slidenum">
              <a:rPr lang="en-GB" altLang="en-US"/>
              <a:pPr/>
              <a:t>14</a:t>
            </a:fld>
            <a:endParaRPr lang="en-GB" alt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GB" altLang="en-US"/>
              <a:t>Use this activity to demonstrate how to find the bearing from one numbered place on the map to another. Also, ask pupils to use the scale given on the map to estimate the distance between two points.</a:t>
            </a:r>
          </a:p>
          <a:p>
            <a:r>
              <a:rPr lang="en-GB" altLang="en-US"/>
              <a:t>Ask, for example:</a:t>
            </a:r>
          </a:p>
          <a:p>
            <a:r>
              <a:rPr lang="en-GB" altLang="en-US" b="1" i="1"/>
              <a:t>What is the approximate bearing from 6 to 5? </a:t>
            </a:r>
          </a:p>
          <a:p>
            <a:r>
              <a:rPr lang="en-GB" altLang="en-US" b="1" i="1"/>
              <a:t>Approximately how far in metres is it between 1 and 3?</a:t>
            </a:r>
          </a:p>
          <a:p>
            <a:r>
              <a:rPr lang="en-GB" altLang="en-US" b="1" i="1"/>
              <a:t>What point is on a bearing of 255</a:t>
            </a:r>
            <a:r>
              <a:rPr lang="en-GB" altLang="en-US" b="1" i="1">
                <a:cs typeface="Times New Roman" panose="02020603050405020304" pitchFamily="18" charset="0"/>
              </a:rPr>
              <a:t>° from 6?</a:t>
            </a:r>
          </a:p>
          <a:p>
            <a:r>
              <a:rPr lang="en-GB" altLang="en-US">
                <a:cs typeface="Times New Roman" panose="02020603050405020304" pitchFamily="18" charset="0"/>
              </a:rPr>
              <a:t>Find the bearing from 7 to 9. Ask pupils if they can give you the bearing from 9 to 7 without measuring.</a:t>
            </a:r>
            <a:endParaRPr lang="en-GB" altLang="en-US"/>
          </a:p>
          <a:p>
            <a:r>
              <a:rPr lang="en-GB" altLang="en-US" i="1"/>
              <a:t>Link:</a:t>
            </a:r>
          </a:p>
          <a:p>
            <a:r>
              <a:rPr lang="en-GB" altLang="en-US" i="1"/>
              <a:t>S5 Coordinates and transformations 2 – Scale drawings.</a:t>
            </a:r>
          </a:p>
        </p:txBody>
      </p:sp>
    </p:spTree>
    <p:extLst>
      <p:ext uri="{BB962C8B-B14F-4D97-AF65-F5344CB8AC3E}">
        <p14:creationId xmlns:p14="http://schemas.microsoft.com/office/powerpoint/2010/main" val="411542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D20271-85BF-4B16-9DA4-1E3AB1D7518E}"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300240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20271-85BF-4B16-9DA4-1E3AB1D7518E}"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32108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20271-85BF-4B16-9DA4-1E3AB1D7518E}"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257992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D20271-85BF-4B16-9DA4-1E3AB1D7518E}"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218348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20271-85BF-4B16-9DA4-1E3AB1D7518E}" type="datetimeFigureOut">
              <a:rPr lang="en-GB" smtClean="0"/>
              <a:t>13/01/2022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176396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D20271-85BF-4B16-9DA4-1E3AB1D7518E}"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276997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D20271-85BF-4B16-9DA4-1E3AB1D7518E}" type="datetimeFigureOut">
              <a:rPr lang="en-GB" smtClean="0"/>
              <a:t>13/01/2022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333556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D20271-85BF-4B16-9DA4-1E3AB1D7518E}" type="datetimeFigureOut">
              <a:rPr lang="en-GB" smtClean="0"/>
              <a:t>13/01/2022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111118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20271-85BF-4B16-9DA4-1E3AB1D7518E}" type="datetimeFigureOut">
              <a:rPr lang="en-GB" smtClean="0"/>
              <a:t>13/01/2022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149051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D20271-85BF-4B16-9DA4-1E3AB1D7518E}"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37129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D20271-85BF-4B16-9DA4-1E3AB1D7518E}" type="datetimeFigureOut">
              <a:rPr lang="en-GB" smtClean="0"/>
              <a:t>13/01/2022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6076C-64D6-40DC-9699-9E9811EE63CD}" type="slidenum">
              <a:rPr lang="en-GB" smtClean="0"/>
              <a:t>‹#›</a:t>
            </a:fld>
            <a:endParaRPr lang="en-GB"/>
          </a:p>
        </p:txBody>
      </p:sp>
    </p:spTree>
    <p:extLst>
      <p:ext uri="{BB962C8B-B14F-4D97-AF65-F5344CB8AC3E}">
        <p14:creationId xmlns:p14="http://schemas.microsoft.com/office/powerpoint/2010/main" val="340964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20271-85BF-4B16-9DA4-1E3AB1D7518E}" type="datetimeFigureOut">
              <a:rPr lang="en-GB" smtClean="0"/>
              <a:t>13/01/2022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076C-64D6-40DC-9699-9E9811EE63CD}" type="slidenum">
              <a:rPr lang="en-GB" smtClean="0"/>
              <a:t>‹#›</a:t>
            </a:fld>
            <a:endParaRPr lang="en-GB"/>
          </a:p>
        </p:txBody>
      </p:sp>
    </p:spTree>
    <p:extLst>
      <p:ext uri="{BB962C8B-B14F-4D97-AF65-F5344CB8AC3E}">
        <p14:creationId xmlns:p14="http://schemas.microsoft.com/office/powerpoint/2010/main" val="321613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1367" y="1905080"/>
            <a:ext cx="9886604" cy="2215991"/>
          </a:xfrm>
          <a:prstGeom prst="rect">
            <a:avLst/>
          </a:prstGeom>
        </p:spPr>
        <p:txBody>
          <a:bodyPr wrap="square">
            <a:spAutoFit/>
          </a:bodyPr>
          <a:lstStyle/>
          <a:p>
            <a:pPr algn="ctr"/>
            <a:r>
              <a:rPr lang="en-US" sz="13800" b="1" i="0" u="sng" strike="noStrike" dirty="0">
                <a:solidFill>
                  <a:srgbClr val="000000"/>
                </a:solidFill>
                <a:effectLst/>
                <a:latin typeface="Calibri" panose="020F0502020204030204" pitchFamily="34" charset="0"/>
              </a:rPr>
              <a:t>LO: Bearings</a:t>
            </a:r>
            <a:r>
              <a:rPr lang="en-US" sz="13800" dirty="0"/>
              <a:t> </a:t>
            </a:r>
            <a:endParaRPr lang="en-GB" sz="13800" dirty="0"/>
          </a:p>
        </p:txBody>
      </p:sp>
    </p:spTree>
    <p:extLst>
      <p:ext uri="{BB962C8B-B14F-4D97-AF65-F5344CB8AC3E}">
        <p14:creationId xmlns:p14="http://schemas.microsoft.com/office/powerpoint/2010/main" val="191135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Box 30"/>
          <p:cNvSpPr txBox="1"/>
          <p:nvPr/>
        </p:nvSpPr>
        <p:spPr>
          <a:xfrm>
            <a:off x="3676949" y="55423"/>
            <a:ext cx="5126182" cy="1015663"/>
          </a:xfrm>
          <a:prstGeom prst="rect">
            <a:avLst/>
          </a:prstGeom>
          <a:noFill/>
        </p:spPr>
        <p:txBody>
          <a:bodyPr wrap="square" rtlCol="0">
            <a:spAutoFit/>
          </a:bodyPr>
          <a:lstStyle/>
          <a:p>
            <a:pPr algn="ctr"/>
            <a:r>
              <a:rPr lang="en-GB" sz="6000" b="1" dirty="0"/>
              <a:t>Correct or Not?</a:t>
            </a:r>
          </a:p>
        </p:txBody>
      </p:sp>
      <p:pic>
        <p:nvPicPr>
          <p:cNvPr id="3" name="Picture 2"/>
          <p:cNvPicPr>
            <a:picLocks noChangeAspect="1"/>
          </p:cNvPicPr>
          <p:nvPr/>
        </p:nvPicPr>
        <p:blipFill>
          <a:blip r:embed="rId2"/>
          <a:stretch>
            <a:fillRect/>
          </a:stretch>
        </p:blipFill>
        <p:spPr>
          <a:xfrm>
            <a:off x="3353487" y="1248570"/>
            <a:ext cx="5357470" cy="5384235"/>
          </a:xfrm>
          <a:prstGeom prst="rect">
            <a:avLst/>
          </a:prstGeom>
        </p:spPr>
      </p:pic>
      <p:pic>
        <p:nvPicPr>
          <p:cNvPr id="5" name="Picture 4"/>
          <p:cNvPicPr>
            <a:picLocks noChangeAspect="1"/>
          </p:cNvPicPr>
          <p:nvPr/>
        </p:nvPicPr>
        <p:blipFill>
          <a:blip r:embed="rId3"/>
          <a:stretch>
            <a:fillRect/>
          </a:stretch>
        </p:blipFill>
        <p:spPr>
          <a:xfrm>
            <a:off x="288175" y="243840"/>
            <a:ext cx="1358121" cy="1391131"/>
          </a:xfrm>
          <a:prstGeom prst="rect">
            <a:avLst/>
          </a:prstGeom>
        </p:spPr>
      </p:pic>
      <p:pic>
        <p:nvPicPr>
          <p:cNvPr id="7" name="Picture 2" descr="http://www.clker.com/cliparts/R/C/5/I/G/P/green-light-ti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933" y="5021068"/>
            <a:ext cx="1617127" cy="161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992582" y="77591"/>
            <a:ext cx="5852160" cy="1015663"/>
          </a:xfrm>
          <a:prstGeom prst="rect">
            <a:avLst/>
          </a:prstGeom>
          <a:noFill/>
        </p:spPr>
        <p:txBody>
          <a:bodyPr wrap="square" rtlCol="0">
            <a:spAutoFit/>
          </a:bodyPr>
          <a:lstStyle/>
          <a:p>
            <a:pPr algn="ctr"/>
            <a:r>
              <a:rPr lang="en-GB" sz="6000" b="1" dirty="0"/>
              <a:t>Correct and Not?</a:t>
            </a:r>
          </a:p>
        </p:txBody>
      </p:sp>
      <p:pic>
        <p:nvPicPr>
          <p:cNvPr id="4" name="Picture 3"/>
          <p:cNvPicPr>
            <a:picLocks noChangeAspect="1"/>
          </p:cNvPicPr>
          <p:nvPr/>
        </p:nvPicPr>
        <p:blipFill>
          <a:blip r:embed="rId2"/>
          <a:stretch>
            <a:fillRect/>
          </a:stretch>
        </p:blipFill>
        <p:spPr>
          <a:xfrm>
            <a:off x="3096981" y="1181923"/>
            <a:ext cx="5465585" cy="5492890"/>
          </a:xfrm>
          <a:prstGeom prst="rect">
            <a:avLst/>
          </a:prstGeom>
        </p:spPr>
      </p:pic>
      <p:pic>
        <p:nvPicPr>
          <p:cNvPr id="5" name="Picture 4"/>
          <p:cNvPicPr>
            <a:picLocks noChangeAspect="1"/>
          </p:cNvPicPr>
          <p:nvPr/>
        </p:nvPicPr>
        <p:blipFill>
          <a:blip r:embed="rId3"/>
          <a:stretch>
            <a:fillRect/>
          </a:stretch>
        </p:blipFill>
        <p:spPr>
          <a:xfrm>
            <a:off x="266007" y="238298"/>
            <a:ext cx="1358121" cy="1391131"/>
          </a:xfrm>
          <a:prstGeom prst="rect">
            <a:avLst/>
          </a:prstGeom>
        </p:spPr>
      </p:pic>
      <p:pic>
        <p:nvPicPr>
          <p:cNvPr id="6" name="Picture 4" descr="http://www.clker.com/cliparts/1/1/9/2/12065738771352376078Arnoud999_Right_or_wrong_5.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0911" y="5309604"/>
            <a:ext cx="1354508" cy="135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09652" y="1523582"/>
            <a:ext cx="4461832" cy="46227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133341" y="3138229"/>
            <a:ext cx="242372" cy="25338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A</a:t>
            </a:r>
          </a:p>
        </p:txBody>
      </p:sp>
      <p:sp>
        <p:nvSpPr>
          <p:cNvPr id="30" name="Oval 29"/>
          <p:cNvSpPr/>
          <p:nvPr/>
        </p:nvSpPr>
        <p:spPr>
          <a:xfrm>
            <a:off x="4175900" y="3138229"/>
            <a:ext cx="242372" cy="25338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B</a:t>
            </a:r>
          </a:p>
        </p:txBody>
      </p:sp>
      <p:sp>
        <p:nvSpPr>
          <p:cNvPr id="31" name="TextBox 30"/>
          <p:cNvSpPr txBox="1"/>
          <p:nvPr/>
        </p:nvSpPr>
        <p:spPr>
          <a:xfrm>
            <a:off x="6443605" y="1707996"/>
            <a:ext cx="5166503" cy="1446550"/>
          </a:xfrm>
          <a:prstGeom prst="rect">
            <a:avLst/>
          </a:prstGeom>
          <a:noFill/>
        </p:spPr>
        <p:txBody>
          <a:bodyPr wrap="square" rtlCol="0">
            <a:spAutoFit/>
          </a:bodyPr>
          <a:lstStyle/>
          <a:p>
            <a:pPr algn="ctr"/>
            <a:r>
              <a:rPr lang="en-GB" sz="4400" dirty="0"/>
              <a:t>What is the bearing </a:t>
            </a:r>
          </a:p>
          <a:p>
            <a:pPr algn="ctr"/>
            <a:r>
              <a:rPr lang="en-GB" sz="4400" dirty="0"/>
              <a:t>from </a:t>
            </a:r>
            <a:r>
              <a:rPr lang="en-GB" sz="4400" b="1" dirty="0">
                <a:solidFill>
                  <a:srgbClr val="7030A0"/>
                </a:solidFill>
              </a:rPr>
              <a:t>B</a:t>
            </a:r>
            <a:r>
              <a:rPr lang="en-GB" sz="4400" dirty="0"/>
              <a:t> to </a:t>
            </a:r>
            <a:r>
              <a:rPr lang="en-GB" sz="4400" b="1" dirty="0">
                <a:solidFill>
                  <a:srgbClr val="7030A0"/>
                </a:solidFill>
              </a:rPr>
              <a:t>A</a:t>
            </a:r>
            <a:r>
              <a:rPr lang="en-GB" sz="4400" dirty="0"/>
              <a:t>?</a:t>
            </a:r>
          </a:p>
        </p:txBody>
      </p:sp>
      <p:sp>
        <p:nvSpPr>
          <p:cNvPr id="40" name="Rounded Rectangle 39"/>
          <p:cNvSpPr/>
          <p:nvPr/>
        </p:nvSpPr>
        <p:spPr>
          <a:xfrm>
            <a:off x="7868339" y="3340959"/>
            <a:ext cx="2483592" cy="11479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rgbClr val="7030A0"/>
                </a:solidFill>
              </a:rPr>
              <a:t>090°</a:t>
            </a:r>
          </a:p>
        </p:txBody>
      </p:sp>
      <p:sp>
        <p:nvSpPr>
          <p:cNvPr id="42" name="TextBox 41"/>
          <p:cNvSpPr txBox="1"/>
          <p:nvPr/>
        </p:nvSpPr>
        <p:spPr>
          <a:xfrm>
            <a:off x="3463982" y="139366"/>
            <a:ext cx="5375218" cy="1015663"/>
          </a:xfrm>
          <a:prstGeom prst="rect">
            <a:avLst/>
          </a:prstGeom>
          <a:noFill/>
        </p:spPr>
        <p:txBody>
          <a:bodyPr wrap="square" rtlCol="0">
            <a:spAutoFit/>
          </a:bodyPr>
          <a:lstStyle/>
          <a:p>
            <a:pPr algn="ctr"/>
            <a:r>
              <a:rPr lang="en-GB" sz="6000" b="1" dirty="0"/>
              <a:t>Correct or Not?</a:t>
            </a:r>
          </a:p>
        </p:txBody>
      </p:sp>
      <p:cxnSp>
        <p:nvCxnSpPr>
          <p:cNvPr id="10" name="Straight Connector 9"/>
          <p:cNvCxnSpPr>
            <a:stCxn id="30" idx="2"/>
            <a:endCxn id="29" idx="6"/>
          </p:cNvCxnSpPr>
          <p:nvPr/>
        </p:nvCxnSpPr>
        <p:spPr>
          <a:xfrm flipH="1">
            <a:off x="2375713" y="3264923"/>
            <a:ext cx="1800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a:srcRect t="-1" b="46562"/>
          <a:stretch/>
        </p:blipFill>
        <p:spPr>
          <a:xfrm>
            <a:off x="3653902" y="2431271"/>
            <a:ext cx="1286367" cy="706956"/>
          </a:xfrm>
          <a:prstGeom prst="rect">
            <a:avLst/>
          </a:prstGeom>
        </p:spPr>
      </p:pic>
      <p:pic>
        <p:nvPicPr>
          <p:cNvPr id="19" name="Picture 4" descr="http://www.clker.com/cliparts/1/1/9/2/12065738771352376078Arnoud999_Right_or_wrong_5.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3378" y="4622164"/>
            <a:ext cx="813802" cy="81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443605" y="1707996"/>
            <a:ext cx="5166503" cy="1446550"/>
          </a:xfrm>
          <a:prstGeom prst="rect">
            <a:avLst/>
          </a:prstGeom>
          <a:noFill/>
        </p:spPr>
        <p:txBody>
          <a:bodyPr wrap="square" rtlCol="0">
            <a:spAutoFit/>
          </a:bodyPr>
          <a:lstStyle/>
          <a:p>
            <a:pPr algn="ctr"/>
            <a:r>
              <a:rPr lang="en-GB" sz="4400" dirty="0"/>
              <a:t>What is the bearing </a:t>
            </a:r>
          </a:p>
          <a:p>
            <a:pPr algn="ctr"/>
            <a:r>
              <a:rPr lang="en-GB" sz="4400" dirty="0"/>
              <a:t>from </a:t>
            </a:r>
            <a:r>
              <a:rPr lang="en-GB" sz="4400" b="1" dirty="0">
                <a:solidFill>
                  <a:srgbClr val="7030A0"/>
                </a:solidFill>
              </a:rPr>
              <a:t>B</a:t>
            </a:r>
            <a:r>
              <a:rPr lang="en-GB" sz="4400" dirty="0"/>
              <a:t> to </a:t>
            </a:r>
            <a:r>
              <a:rPr lang="en-GB" sz="4400" b="1" dirty="0">
                <a:solidFill>
                  <a:srgbClr val="7030A0"/>
                </a:solidFill>
              </a:rPr>
              <a:t>A</a:t>
            </a:r>
            <a:r>
              <a:rPr lang="en-GB" sz="4400" dirty="0"/>
              <a:t>?</a:t>
            </a:r>
          </a:p>
        </p:txBody>
      </p:sp>
      <p:sp>
        <p:nvSpPr>
          <p:cNvPr id="42" name="TextBox 41"/>
          <p:cNvSpPr txBox="1"/>
          <p:nvPr/>
        </p:nvSpPr>
        <p:spPr>
          <a:xfrm>
            <a:off x="3463982" y="139366"/>
            <a:ext cx="5375218" cy="1015663"/>
          </a:xfrm>
          <a:prstGeom prst="rect">
            <a:avLst/>
          </a:prstGeom>
          <a:noFill/>
        </p:spPr>
        <p:txBody>
          <a:bodyPr wrap="square" rtlCol="0">
            <a:spAutoFit/>
          </a:bodyPr>
          <a:lstStyle/>
          <a:p>
            <a:pPr algn="ctr"/>
            <a:r>
              <a:rPr lang="en-GB" sz="6000" b="1" dirty="0"/>
              <a:t>Correct or Not?</a:t>
            </a:r>
          </a:p>
        </p:txBody>
      </p:sp>
      <p:sp>
        <p:nvSpPr>
          <p:cNvPr id="12" name="Rectangle 11"/>
          <p:cNvSpPr/>
          <p:nvPr/>
        </p:nvSpPr>
        <p:spPr>
          <a:xfrm>
            <a:off x="1075281" y="1550436"/>
            <a:ext cx="4461832" cy="46227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92055" y="3159988"/>
            <a:ext cx="242372" cy="25338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A</a:t>
            </a:r>
          </a:p>
        </p:txBody>
      </p:sp>
      <p:sp>
        <p:nvSpPr>
          <p:cNvPr id="14" name="Oval 13"/>
          <p:cNvSpPr/>
          <p:nvPr/>
        </p:nvSpPr>
        <p:spPr>
          <a:xfrm>
            <a:off x="3716622" y="3159990"/>
            <a:ext cx="242372" cy="25338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B</a:t>
            </a:r>
          </a:p>
        </p:txBody>
      </p:sp>
      <p:sp>
        <p:nvSpPr>
          <p:cNvPr id="16" name="Rounded Rectangle 15"/>
          <p:cNvSpPr/>
          <p:nvPr/>
        </p:nvSpPr>
        <p:spPr>
          <a:xfrm>
            <a:off x="8086283" y="3412728"/>
            <a:ext cx="2270833" cy="9098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rgbClr val="7030A0"/>
                </a:solidFill>
              </a:rPr>
              <a:t>270°</a:t>
            </a:r>
          </a:p>
        </p:txBody>
      </p:sp>
      <p:cxnSp>
        <p:nvCxnSpPr>
          <p:cNvPr id="18" name="Straight Connector 17"/>
          <p:cNvCxnSpPr>
            <a:stCxn id="14" idx="2"/>
          </p:cNvCxnSpPr>
          <p:nvPr/>
        </p:nvCxnSpPr>
        <p:spPr>
          <a:xfrm flipH="1" flipV="1">
            <a:off x="1934428" y="3286681"/>
            <a:ext cx="1782194"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2"/>
          <a:srcRect t="-1" b="46562"/>
          <a:stretch/>
        </p:blipFill>
        <p:spPr>
          <a:xfrm>
            <a:off x="3194624" y="2453032"/>
            <a:ext cx="1286367" cy="706956"/>
          </a:xfrm>
          <a:prstGeom prst="rect">
            <a:avLst/>
          </a:prstGeom>
        </p:spPr>
      </p:pic>
      <p:pic>
        <p:nvPicPr>
          <p:cNvPr id="21" name="Picture 2" descr="http://www.clker.com/cliparts/R/C/5/I/G/P/green-light-tick-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530" y="4583384"/>
            <a:ext cx="1070337" cy="106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7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682712-1F1A-4074-BA91-541771D3EF5F}"/>
              </a:ext>
            </a:extLst>
          </p:cNvPr>
          <p:cNvPicPr>
            <a:picLocks noChangeAspect="1"/>
          </p:cNvPicPr>
          <p:nvPr/>
        </p:nvPicPr>
        <p:blipFill rotWithShape="1">
          <a:blip r:embed="rId3"/>
          <a:srcRect b="2304"/>
          <a:stretch/>
        </p:blipFill>
        <p:spPr>
          <a:xfrm>
            <a:off x="0" y="0"/>
            <a:ext cx="12252960" cy="6858000"/>
          </a:xfrm>
          <a:prstGeom prst="rect">
            <a:avLst/>
          </a:prstGeom>
        </p:spPr>
      </p:pic>
    </p:spTree>
    <p:extLst>
      <p:ext uri="{BB962C8B-B14F-4D97-AF65-F5344CB8AC3E}">
        <p14:creationId xmlns:p14="http://schemas.microsoft.com/office/powerpoint/2010/main" val="242384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97" t="16761" r="68289" b="46292"/>
          <a:stretch/>
        </p:blipFill>
        <p:spPr>
          <a:xfrm>
            <a:off x="3700328" y="1500568"/>
            <a:ext cx="5571200" cy="4737863"/>
          </a:xfrm>
          <a:prstGeom prst="rect">
            <a:avLst/>
          </a:prstGeom>
        </p:spPr>
      </p:pic>
      <p:sp>
        <p:nvSpPr>
          <p:cNvPr id="2" name="TextBox 1"/>
          <p:cNvSpPr txBox="1"/>
          <p:nvPr/>
        </p:nvSpPr>
        <p:spPr>
          <a:xfrm>
            <a:off x="863125" y="153824"/>
            <a:ext cx="10613877" cy="1107996"/>
          </a:xfrm>
          <a:prstGeom prst="rect">
            <a:avLst/>
          </a:prstGeom>
          <a:noFill/>
        </p:spPr>
        <p:txBody>
          <a:bodyPr wrap="square" rtlCol="0">
            <a:spAutoFit/>
          </a:bodyPr>
          <a:lstStyle/>
          <a:p>
            <a:pPr algn="ctr"/>
            <a:r>
              <a:rPr lang="en-GB" sz="6600" dirty="0"/>
              <a:t>What is the bearing?</a:t>
            </a:r>
          </a:p>
        </p:txBody>
      </p:sp>
      <p:sp>
        <p:nvSpPr>
          <p:cNvPr id="3" name="TextBox 2"/>
          <p:cNvSpPr txBox="1"/>
          <p:nvPr/>
        </p:nvSpPr>
        <p:spPr>
          <a:xfrm>
            <a:off x="7939042" y="4768554"/>
            <a:ext cx="3290131" cy="1569660"/>
          </a:xfrm>
          <a:prstGeom prst="rect">
            <a:avLst/>
          </a:prstGeom>
          <a:noFill/>
        </p:spPr>
        <p:txBody>
          <a:bodyPr wrap="square" rtlCol="0">
            <a:spAutoFit/>
          </a:bodyPr>
          <a:lstStyle/>
          <a:p>
            <a:pPr algn="ctr"/>
            <a:r>
              <a:rPr lang="en-GB" sz="9600" b="1" dirty="0"/>
              <a:t>040˚</a:t>
            </a:r>
          </a:p>
        </p:txBody>
      </p:sp>
    </p:spTree>
    <p:extLst>
      <p:ext uri="{BB962C8B-B14F-4D97-AF65-F5344CB8AC3E}">
        <p14:creationId xmlns:p14="http://schemas.microsoft.com/office/powerpoint/2010/main" val="1908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125" y="153824"/>
            <a:ext cx="10613877" cy="1107996"/>
          </a:xfrm>
          <a:prstGeom prst="rect">
            <a:avLst/>
          </a:prstGeom>
          <a:noFill/>
        </p:spPr>
        <p:txBody>
          <a:bodyPr wrap="square" rtlCol="0">
            <a:spAutoFit/>
          </a:bodyPr>
          <a:lstStyle/>
          <a:p>
            <a:pPr algn="ctr"/>
            <a:r>
              <a:rPr lang="en-GB" sz="6600" dirty="0"/>
              <a:t>What is the bearing?</a:t>
            </a:r>
          </a:p>
        </p:txBody>
      </p:sp>
      <p:pic>
        <p:nvPicPr>
          <p:cNvPr id="5" name="Picture 4"/>
          <p:cNvPicPr>
            <a:picLocks noChangeAspect="1"/>
          </p:cNvPicPr>
          <p:nvPr/>
        </p:nvPicPr>
        <p:blipFill rotWithShape="1">
          <a:blip r:embed="rId2"/>
          <a:srcRect l="30786" t="16830" r="41018" b="43934"/>
          <a:stretch/>
        </p:blipFill>
        <p:spPr>
          <a:xfrm>
            <a:off x="3854154" y="1358780"/>
            <a:ext cx="5341121" cy="5100332"/>
          </a:xfrm>
          <a:prstGeom prst="rect">
            <a:avLst/>
          </a:prstGeom>
        </p:spPr>
      </p:pic>
      <p:sp>
        <p:nvSpPr>
          <p:cNvPr id="6" name="TextBox 5"/>
          <p:cNvSpPr txBox="1"/>
          <p:nvPr/>
        </p:nvSpPr>
        <p:spPr>
          <a:xfrm>
            <a:off x="7964679" y="4777100"/>
            <a:ext cx="3290131" cy="1569660"/>
          </a:xfrm>
          <a:prstGeom prst="rect">
            <a:avLst/>
          </a:prstGeom>
          <a:noFill/>
        </p:spPr>
        <p:txBody>
          <a:bodyPr wrap="square" rtlCol="0">
            <a:spAutoFit/>
          </a:bodyPr>
          <a:lstStyle/>
          <a:p>
            <a:pPr algn="ctr"/>
            <a:r>
              <a:rPr lang="en-GB" sz="9600" b="1" dirty="0"/>
              <a:t>007˚</a:t>
            </a:r>
          </a:p>
        </p:txBody>
      </p:sp>
    </p:spTree>
    <p:extLst>
      <p:ext uri="{BB962C8B-B14F-4D97-AF65-F5344CB8AC3E}">
        <p14:creationId xmlns:p14="http://schemas.microsoft.com/office/powerpoint/2010/main" val="32765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125" y="153824"/>
            <a:ext cx="10613877" cy="1107996"/>
          </a:xfrm>
          <a:prstGeom prst="rect">
            <a:avLst/>
          </a:prstGeom>
          <a:noFill/>
        </p:spPr>
        <p:txBody>
          <a:bodyPr wrap="square" rtlCol="0">
            <a:spAutoFit/>
          </a:bodyPr>
          <a:lstStyle/>
          <a:p>
            <a:pPr algn="ctr"/>
            <a:r>
              <a:rPr lang="en-GB" sz="6600" dirty="0"/>
              <a:t>What is the bearing?</a:t>
            </a:r>
          </a:p>
        </p:txBody>
      </p:sp>
      <p:pic>
        <p:nvPicPr>
          <p:cNvPr id="7" name="Picture 6"/>
          <p:cNvPicPr>
            <a:picLocks noChangeAspect="1"/>
          </p:cNvPicPr>
          <p:nvPr/>
        </p:nvPicPr>
        <p:blipFill rotWithShape="1">
          <a:blip r:embed="rId2"/>
          <a:srcRect l="60716" t="16761" r="8979" b="45787"/>
          <a:stretch/>
        </p:blipFill>
        <p:spPr>
          <a:xfrm>
            <a:off x="3033964" y="1261820"/>
            <a:ext cx="6084189" cy="5159738"/>
          </a:xfrm>
          <a:prstGeom prst="rect">
            <a:avLst/>
          </a:prstGeom>
        </p:spPr>
      </p:pic>
      <p:sp>
        <p:nvSpPr>
          <p:cNvPr id="8" name="TextBox 7"/>
          <p:cNvSpPr txBox="1"/>
          <p:nvPr/>
        </p:nvSpPr>
        <p:spPr>
          <a:xfrm>
            <a:off x="7964679" y="4777100"/>
            <a:ext cx="3290131" cy="1569660"/>
          </a:xfrm>
          <a:prstGeom prst="rect">
            <a:avLst/>
          </a:prstGeom>
          <a:noFill/>
        </p:spPr>
        <p:txBody>
          <a:bodyPr wrap="square" rtlCol="0">
            <a:spAutoFit/>
          </a:bodyPr>
          <a:lstStyle/>
          <a:p>
            <a:pPr algn="ctr"/>
            <a:r>
              <a:rPr lang="en-GB" sz="9600" b="1" dirty="0"/>
              <a:t>070˚</a:t>
            </a:r>
          </a:p>
        </p:txBody>
      </p:sp>
    </p:spTree>
    <p:extLst>
      <p:ext uri="{BB962C8B-B14F-4D97-AF65-F5344CB8AC3E}">
        <p14:creationId xmlns:p14="http://schemas.microsoft.com/office/powerpoint/2010/main" val="27557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125" y="153824"/>
            <a:ext cx="10613877" cy="1107996"/>
          </a:xfrm>
          <a:prstGeom prst="rect">
            <a:avLst/>
          </a:prstGeom>
          <a:noFill/>
        </p:spPr>
        <p:txBody>
          <a:bodyPr wrap="square" rtlCol="0">
            <a:spAutoFit/>
          </a:bodyPr>
          <a:lstStyle/>
          <a:p>
            <a:pPr algn="ctr"/>
            <a:r>
              <a:rPr lang="en-GB" sz="6600" dirty="0"/>
              <a:t>What is the bearing?</a:t>
            </a:r>
          </a:p>
        </p:txBody>
      </p:sp>
      <p:pic>
        <p:nvPicPr>
          <p:cNvPr id="5" name="Picture 4"/>
          <p:cNvPicPr>
            <a:picLocks noChangeAspect="1"/>
          </p:cNvPicPr>
          <p:nvPr/>
        </p:nvPicPr>
        <p:blipFill rotWithShape="1">
          <a:blip r:embed="rId2"/>
          <a:srcRect l="1896" t="61623" r="70023"/>
          <a:stretch/>
        </p:blipFill>
        <p:spPr>
          <a:xfrm>
            <a:off x="3905428" y="1261820"/>
            <a:ext cx="5571858" cy="5225654"/>
          </a:xfrm>
          <a:prstGeom prst="rect">
            <a:avLst/>
          </a:prstGeom>
        </p:spPr>
      </p:pic>
      <p:sp>
        <p:nvSpPr>
          <p:cNvPr id="6" name="TextBox 5"/>
          <p:cNvSpPr txBox="1"/>
          <p:nvPr/>
        </p:nvSpPr>
        <p:spPr>
          <a:xfrm>
            <a:off x="1213502" y="4751463"/>
            <a:ext cx="3290131" cy="1569660"/>
          </a:xfrm>
          <a:prstGeom prst="rect">
            <a:avLst/>
          </a:prstGeom>
          <a:noFill/>
        </p:spPr>
        <p:txBody>
          <a:bodyPr wrap="square" rtlCol="0">
            <a:spAutoFit/>
          </a:bodyPr>
          <a:lstStyle/>
          <a:p>
            <a:pPr algn="ctr"/>
            <a:r>
              <a:rPr lang="en-GB" sz="9600" b="1" dirty="0"/>
              <a:t>120˚</a:t>
            </a:r>
          </a:p>
        </p:txBody>
      </p:sp>
    </p:spTree>
    <p:extLst>
      <p:ext uri="{BB962C8B-B14F-4D97-AF65-F5344CB8AC3E}">
        <p14:creationId xmlns:p14="http://schemas.microsoft.com/office/powerpoint/2010/main" val="193291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125" y="153824"/>
            <a:ext cx="10613877" cy="1107996"/>
          </a:xfrm>
          <a:prstGeom prst="rect">
            <a:avLst/>
          </a:prstGeom>
          <a:noFill/>
        </p:spPr>
        <p:txBody>
          <a:bodyPr wrap="square" rtlCol="0">
            <a:spAutoFit/>
          </a:bodyPr>
          <a:lstStyle/>
          <a:p>
            <a:pPr algn="ctr"/>
            <a:r>
              <a:rPr lang="en-GB" sz="6600" dirty="0"/>
              <a:t>What is the bearing?</a:t>
            </a:r>
          </a:p>
        </p:txBody>
      </p:sp>
      <p:pic>
        <p:nvPicPr>
          <p:cNvPr id="7" name="Picture 6"/>
          <p:cNvPicPr>
            <a:picLocks noChangeAspect="1"/>
          </p:cNvPicPr>
          <p:nvPr/>
        </p:nvPicPr>
        <p:blipFill rotWithShape="1">
          <a:blip r:embed="rId2"/>
          <a:srcRect l="29862" t="61454" r="41711" b="1331"/>
          <a:stretch/>
        </p:blipFill>
        <p:spPr>
          <a:xfrm>
            <a:off x="3230309" y="1133632"/>
            <a:ext cx="5879507" cy="5281993"/>
          </a:xfrm>
          <a:prstGeom prst="rect">
            <a:avLst/>
          </a:prstGeom>
        </p:spPr>
      </p:pic>
      <p:sp>
        <p:nvSpPr>
          <p:cNvPr id="8" name="TextBox 7"/>
          <p:cNvSpPr txBox="1"/>
          <p:nvPr/>
        </p:nvSpPr>
        <p:spPr>
          <a:xfrm>
            <a:off x="8186871" y="4965108"/>
            <a:ext cx="3290131" cy="1569660"/>
          </a:xfrm>
          <a:prstGeom prst="rect">
            <a:avLst/>
          </a:prstGeom>
          <a:noFill/>
        </p:spPr>
        <p:txBody>
          <a:bodyPr wrap="square" rtlCol="0">
            <a:spAutoFit/>
          </a:bodyPr>
          <a:lstStyle/>
          <a:p>
            <a:pPr algn="ctr"/>
            <a:r>
              <a:rPr lang="en-GB" sz="9600" b="1" dirty="0"/>
              <a:t>335˚</a:t>
            </a:r>
          </a:p>
        </p:txBody>
      </p:sp>
    </p:spTree>
    <p:extLst>
      <p:ext uri="{BB962C8B-B14F-4D97-AF65-F5344CB8AC3E}">
        <p14:creationId xmlns:p14="http://schemas.microsoft.com/office/powerpoint/2010/main" val="24565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518" y="371766"/>
            <a:ext cx="11178964" cy="923330"/>
          </a:xfrm>
          <a:prstGeom prst="rect">
            <a:avLst/>
          </a:prstGeom>
        </p:spPr>
        <p:txBody>
          <a:bodyPr wrap="square">
            <a:spAutoFit/>
          </a:bodyPr>
          <a:lstStyle/>
          <a:p>
            <a:pPr algn="ctr"/>
            <a:r>
              <a:rPr lang="en-US" sz="5400" b="0" i="0" u="none" strike="noStrike" dirty="0">
                <a:solidFill>
                  <a:srgbClr val="000000"/>
                </a:solidFill>
                <a:effectLst/>
                <a:latin typeface="Arial" panose="020B0604020202020204" pitchFamily="34" charset="0"/>
              </a:rPr>
              <a:t>Have you ever lost your bearings!</a:t>
            </a:r>
            <a:r>
              <a:rPr lang="en-US" sz="5400" dirty="0"/>
              <a:t> </a:t>
            </a:r>
            <a:endParaRPr lang="en-GB" sz="5400" dirty="0"/>
          </a:p>
        </p:txBody>
      </p:sp>
      <p:sp>
        <p:nvSpPr>
          <p:cNvPr id="3" name="TextBox 2"/>
          <p:cNvSpPr txBox="1"/>
          <p:nvPr/>
        </p:nvSpPr>
        <p:spPr>
          <a:xfrm>
            <a:off x="2011680" y="3157060"/>
            <a:ext cx="7636625" cy="2123658"/>
          </a:xfrm>
          <a:prstGeom prst="rect">
            <a:avLst/>
          </a:prstGeom>
          <a:noFill/>
        </p:spPr>
        <p:txBody>
          <a:bodyPr wrap="square" rtlCol="0">
            <a:spAutoFit/>
          </a:bodyPr>
          <a:lstStyle/>
          <a:p>
            <a:pPr algn="ctr"/>
            <a:r>
              <a:rPr lang="en-GB" sz="6600" b="1" dirty="0"/>
              <a:t>Bearings</a:t>
            </a:r>
            <a:r>
              <a:rPr lang="en-GB" sz="6600" dirty="0"/>
              <a:t> are away of </a:t>
            </a:r>
          </a:p>
          <a:p>
            <a:pPr algn="ctr"/>
            <a:r>
              <a:rPr lang="en-GB" sz="6600" dirty="0"/>
              <a:t>giving </a:t>
            </a:r>
            <a:r>
              <a:rPr lang="en-GB" sz="6600" b="1" dirty="0"/>
              <a:t>directions</a:t>
            </a:r>
            <a:r>
              <a:rPr lang="en-GB" sz="6600" dirty="0"/>
              <a:t>.</a:t>
            </a:r>
          </a:p>
        </p:txBody>
      </p:sp>
      <p:sp>
        <p:nvSpPr>
          <p:cNvPr id="7" name="TextBox 6"/>
          <p:cNvSpPr txBox="1"/>
          <p:nvPr/>
        </p:nvSpPr>
        <p:spPr>
          <a:xfrm>
            <a:off x="668350" y="1414871"/>
            <a:ext cx="10673541" cy="1015663"/>
          </a:xfrm>
          <a:prstGeom prst="rect">
            <a:avLst/>
          </a:prstGeom>
          <a:noFill/>
        </p:spPr>
        <p:txBody>
          <a:bodyPr wrap="square" rtlCol="0">
            <a:spAutoFit/>
          </a:bodyPr>
          <a:lstStyle/>
          <a:p>
            <a:pPr algn="ctr"/>
            <a:r>
              <a:rPr lang="en-GB" sz="6000" dirty="0"/>
              <a:t>What is meant by </a:t>
            </a:r>
            <a:r>
              <a:rPr lang="en-GB" sz="6000" b="1" dirty="0"/>
              <a:t>bearings</a:t>
            </a:r>
            <a:r>
              <a:rPr lang="en-GB" sz="6000" dirty="0"/>
              <a:t>?</a:t>
            </a:r>
          </a:p>
        </p:txBody>
      </p:sp>
      <p:pic>
        <p:nvPicPr>
          <p:cNvPr id="2050" name="Picture 2" descr="What Is A Compass? | How Does A Compass Work? | DK Find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5673" y="4145280"/>
            <a:ext cx="2438397" cy="244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125" y="153824"/>
            <a:ext cx="10613877" cy="1107996"/>
          </a:xfrm>
          <a:prstGeom prst="rect">
            <a:avLst/>
          </a:prstGeom>
          <a:noFill/>
        </p:spPr>
        <p:txBody>
          <a:bodyPr wrap="square" rtlCol="0">
            <a:spAutoFit/>
          </a:bodyPr>
          <a:lstStyle/>
          <a:p>
            <a:pPr algn="ctr"/>
            <a:r>
              <a:rPr lang="en-GB" sz="6600" dirty="0"/>
              <a:t>What is the bearing?</a:t>
            </a:r>
          </a:p>
        </p:txBody>
      </p:sp>
      <p:pic>
        <p:nvPicPr>
          <p:cNvPr id="5" name="Picture 4"/>
          <p:cNvPicPr>
            <a:picLocks noChangeAspect="1"/>
          </p:cNvPicPr>
          <p:nvPr/>
        </p:nvPicPr>
        <p:blipFill rotWithShape="1">
          <a:blip r:embed="rId2"/>
          <a:srcRect l="61062" t="59928" r="8978"/>
          <a:stretch/>
        </p:blipFill>
        <p:spPr>
          <a:xfrm>
            <a:off x="3409773" y="1065452"/>
            <a:ext cx="6178608" cy="5671152"/>
          </a:xfrm>
          <a:prstGeom prst="rect">
            <a:avLst/>
          </a:prstGeom>
        </p:spPr>
      </p:pic>
      <p:sp>
        <p:nvSpPr>
          <p:cNvPr id="6" name="TextBox 5"/>
          <p:cNvSpPr txBox="1"/>
          <p:nvPr/>
        </p:nvSpPr>
        <p:spPr>
          <a:xfrm>
            <a:off x="8186871" y="4948016"/>
            <a:ext cx="3290131" cy="1569660"/>
          </a:xfrm>
          <a:prstGeom prst="rect">
            <a:avLst/>
          </a:prstGeom>
          <a:noFill/>
        </p:spPr>
        <p:txBody>
          <a:bodyPr wrap="square" rtlCol="0">
            <a:spAutoFit/>
          </a:bodyPr>
          <a:lstStyle/>
          <a:p>
            <a:pPr algn="ctr"/>
            <a:r>
              <a:rPr lang="en-GB" sz="9600" b="1" dirty="0"/>
              <a:t>307˚</a:t>
            </a:r>
          </a:p>
        </p:txBody>
      </p:sp>
    </p:spTree>
    <p:extLst>
      <p:ext uri="{BB962C8B-B14F-4D97-AF65-F5344CB8AC3E}">
        <p14:creationId xmlns:p14="http://schemas.microsoft.com/office/powerpoint/2010/main" val="27373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7973"/>
          <a:stretch/>
        </p:blipFill>
        <p:spPr>
          <a:xfrm>
            <a:off x="336847" y="312703"/>
            <a:ext cx="8020173" cy="6165009"/>
          </a:xfrm>
          <a:prstGeom prst="rect">
            <a:avLst/>
          </a:prstGeom>
        </p:spPr>
      </p:pic>
      <p:sp>
        <p:nvSpPr>
          <p:cNvPr id="20" name="TextBox 19"/>
          <p:cNvSpPr txBox="1"/>
          <p:nvPr/>
        </p:nvSpPr>
        <p:spPr>
          <a:xfrm>
            <a:off x="8495134" y="1350236"/>
            <a:ext cx="3512322" cy="769441"/>
          </a:xfrm>
          <a:prstGeom prst="rect">
            <a:avLst/>
          </a:prstGeom>
          <a:noFill/>
        </p:spPr>
        <p:txBody>
          <a:bodyPr wrap="square" rtlCol="0">
            <a:spAutoFit/>
          </a:bodyPr>
          <a:lstStyle/>
          <a:p>
            <a:pPr algn="ctr"/>
            <a:r>
              <a:rPr lang="en-GB" sz="4400" dirty="0"/>
              <a:t>Zane = </a:t>
            </a:r>
            <a:r>
              <a:rPr lang="en-GB" sz="4400" b="1" dirty="0">
                <a:solidFill>
                  <a:srgbClr val="FF0000"/>
                </a:solidFill>
              </a:rPr>
              <a:t>036˚</a:t>
            </a:r>
          </a:p>
        </p:txBody>
      </p:sp>
      <p:sp>
        <p:nvSpPr>
          <p:cNvPr id="21" name="TextBox 20"/>
          <p:cNvSpPr txBox="1"/>
          <p:nvPr/>
        </p:nvSpPr>
        <p:spPr>
          <a:xfrm>
            <a:off x="8495134" y="2181233"/>
            <a:ext cx="3512322" cy="769441"/>
          </a:xfrm>
          <a:prstGeom prst="rect">
            <a:avLst/>
          </a:prstGeom>
          <a:noFill/>
        </p:spPr>
        <p:txBody>
          <a:bodyPr wrap="square" rtlCol="0">
            <a:spAutoFit/>
          </a:bodyPr>
          <a:lstStyle/>
          <a:p>
            <a:pPr algn="ctr"/>
            <a:r>
              <a:rPr lang="en-GB" sz="4400" dirty="0"/>
              <a:t>Alex = </a:t>
            </a:r>
            <a:r>
              <a:rPr lang="en-GB" sz="4400" b="1" dirty="0">
                <a:solidFill>
                  <a:srgbClr val="0000FF"/>
                </a:solidFill>
              </a:rPr>
              <a:t>076˚</a:t>
            </a:r>
          </a:p>
        </p:txBody>
      </p:sp>
      <p:sp>
        <p:nvSpPr>
          <p:cNvPr id="22" name="TextBox 21"/>
          <p:cNvSpPr txBox="1"/>
          <p:nvPr/>
        </p:nvSpPr>
        <p:spPr>
          <a:xfrm>
            <a:off x="8433889" y="3012230"/>
            <a:ext cx="3512322" cy="769441"/>
          </a:xfrm>
          <a:prstGeom prst="rect">
            <a:avLst/>
          </a:prstGeom>
          <a:noFill/>
        </p:spPr>
        <p:txBody>
          <a:bodyPr wrap="square" rtlCol="0">
            <a:spAutoFit/>
          </a:bodyPr>
          <a:lstStyle/>
          <a:p>
            <a:pPr algn="ctr"/>
            <a:r>
              <a:rPr lang="en-GB" sz="4400" dirty="0"/>
              <a:t>Sarah = </a:t>
            </a:r>
            <a:r>
              <a:rPr lang="en-GB" sz="4400" b="1" dirty="0">
                <a:solidFill>
                  <a:srgbClr val="FF3300"/>
                </a:solidFill>
              </a:rPr>
              <a:t>119˚</a:t>
            </a:r>
          </a:p>
        </p:txBody>
      </p:sp>
      <p:sp>
        <p:nvSpPr>
          <p:cNvPr id="23" name="TextBox 22"/>
          <p:cNvSpPr txBox="1"/>
          <p:nvPr/>
        </p:nvSpPr>
        <p:spPr>
          <a:xfrm>
            <a:off x="7939043" y="3843227"/>
            <a:ext cx="4007168" cy="769441"/>
          </a:xfrm>
          <a:prstGeom prst="rect">
            <a:avLst/>
          </a:prstGeom>
          <a:noFill/>
        </p:spPr>
        <p:txBody>
          <a:bodyPr wrap="square" rtlCol="0">
            <a:spAutoFit/>
          </a:bodyPr>
          <a:lstStyle/>
          <a:p>
            <a:pPr algn="ctr"/>
            <a:r>
              <a:rPr lang="en-GB" sz="4400" dirty="0"/>
              <a:t>Graham = </a:t>
            </a:r>
            <a:r>
              <a:rPr lang="en-GB" sz="4400" b="1" dirty="0">
                <a:solidFill>
                  <a:srgbClr val="7030A0"/>
                </a:solidFill>
              </a:rPr>
              <a:t>232˚</a:t>
            </a:r>
          </a:p>
        </p:txBody>
      </p:sp>
      <p:sp>
        <p:nvSpPr>
          <p:cNvPr id="24" name="TextBox 23"/>
          <p:cNvSpPr txBox="1"/>
          <p:nvPr/>
        </p:nvSpPr>
        <p:spPr>
          <a:xfrm>
            <a:off x="8433889" y="4809858"/>
            <a:ext cx="3512322" cy="769441"/>
          </a:xfrm>
          <a:prstGeom prst="rect">
            <a:avLst/>
          </a:prstGeom>
          <a:noFill/>
        </p:spPr>
        <p:txBody>
          <a:bodyPr wrap="square" rtlCol="0">
            <a:spAutoFit/>
          </a:bodyPr>
          <a:lstStyle/>
          <a:p>
            <a:pPr algn="ctr"/>
            <a:r>
              <a:rPr lang="en-GB" sz="4400" dirty="0"/>
              <a:t>Becky = </a:t>
            </a:r>
            <a:r>
              <a:rPr lang="en-GB" sz="4400" b="1" dirty="0">
                <a:solidFill>
                  <a:srgbClr val="00B050"/>
                </a:solidFill>
              </a:rPr>
              <a:t>318˚</a:t>
            </a:r>
          </a:p>
        </p:txBody>
      </p:sp>
    </p:spTree>
    <p:extLst>
      <p:ext uri="{BB962C8B-B14F-4D97-AF65-F5344CB8AC3E}">
        <p14:creationId xmlns:p14="http://schemas.microsoft.com/office/powerpoint/2010/main" val="190229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790605" y="1765895"/>
            <a:ext cx="5085512" cy="2862322"/>
          </a:xfrm>
          <a:prstGeom prst="rect">
            <a:avLst/>
          </a:prstGeom>
          <a:noFill/>
        </p:spPr>
        <p:txBody>
          <a:bodyPr wrap="square" rtlCol="0">
            <a:spAutoFit/>
          </a:bodyPr>
          <a:lstStyle/>
          <a:p>
            <a:pPr algn="ctr"/>
            <a:r>
              <a:rPr lang="en-GB" sz="6000" dirty="0"/>
              <a:t>How would you direct someone form </a:t>
            </a:r>
            <a:r>
              <a:rPr lang="en-GB" sz="6000" b="1" dirty="0">
                <a:solidFill>
                  <a:srgbClr val="7030A0"/>
                </a:solidFill>
              </a:rPr>
              <a:t>A</a:t>
            </a:r>
            <a:r>
              <a:rPr lang="en-GB" sz="6000" dirty="0"/>
              <a:t> to </a:t>
            </a:r>
            <a:r>
              <a:rPr lang="en-GB" sz="6000" b="1" dirty="0">
                <a:solidFill>
                  <a:srgbClr val="7030A0"/>
                </a:solidFill>
              </a:rPr>
              <a:t>B</a:t>
            </a:r>
            <a:r>
              <a:rPr lang="en-GB" sz="6000" dirty="0"/>
              <a:t>?</a:t>
            </a:r>
          </a:p>
        </p:txBody>
      </p:sp>
      <p:pic>
        <p:nvPicPr>
          <p:cNvPr id="2" name="Picture 1"/>
          <p:cNvPicPr>
            <a:picLocks noChangeAspect="1"/>
          </p:cNvPicPr>
          <p:nvPr/>
        </p:nvPicPr>
        <p:blipFill>
          <a:blip r:embed="rId2"/>
          <a:stretch>
            <a:fillRect/>
          </a:stretch>
        </p:blipFill>
        <p:spPr>
          <a:xfrm>
            <a:off x="340131" y="144298"/>
            <a:ext cx="6154880" cy="6368249"/>
          </a:xfrm>
          <a:prstGeom prst="rect">
            <a:avLst/>
          </a:prstGeom>
        </p:spPr>
      </p:pic>
    </p:spTree>
    <p:extLst>
      <p:ext uri="{BB962C8B-B14F-4D97-AF65-F5344CB8AC3E}">
        <p14:creationId xmlns:p14="http://schemas.microsoft.com/office/powerpoint/2010/main" val="95272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890" y="204290"/>
            <a:ext cx="6147079" cy="6362765"/>
          </a:xfrm>
          <a:prstGeom prst="rect">
            <a:avLst/>
          </a:prstGeom>
        </p:spPr>
      </p:pic>
      <p:sp>
        <p:nvSpPr>
          <p:cNvPr id="9" name="TextBox 8"/>
          <p:cNvSpPr txBox="1"/>
          <p:nvPr/>
        </p:nvSpPr>
        <p:spPr>
          <a:xfrm>
            <a:off x="6773980" y="1954511"/>
            <a:ext cx="5085512" cy="2862322"/>
          </a:xfrm>
          <a:prstGeom prst="rect">
            <a:avLst/>
          </a:prstGeom>
          <a:noFill/>
        </p:spPr>
        <p:txBody>
          <a:bodyPr wrap="square" rtlCol="0">
            <a:spAutoFit/>
          </a:bodyPr>
          <a:lstStyle/>
          <a:p>
            <a:pPr algn="ctr"/>
            <a:r>
              <a:rPr lang="en-GB" sz="6000" dirty="0"/>
              <a:t>How would you direct someone form </a:t>
            </a:r>
            <a:r>
              <a:rPr lang="en-GB" sz="6000" b="1" dirty="0">
                <a:solidFill>
                  <a:srgbClr val="7030A0"/>
                </a:solidFill>
              </a:rPr>
              <a:t>A</a:t>
            </a:r>
            <a:r>
              <a:rPr lang="en-GB" sz="6000" dirty="0"/>
              <a:t> to </a:t>
            </a:r>
            <a:r>
              <a:rPr lang="en-GB" sz="6000" b="1" dirty="0">
                <a:solidFill>
                  <a:srgbClr val="7030A0"/>
                </a:solidFill>
              </a:rPr>
              <a:t>B</a:t>
            </a:r>
            <a:r>
              <a:rPr lang="en-GB" sz="6000" dirty="0"/>
              <a:t>?</a:t>
            </a:r>
          </a:p>
        </p:txBody>
      </p:sp>
    </p:spTree>
    <p:extLst>
      <p:ext uri="{BB962C8B-B14F-4D97-AF65-F5344CB8AC3E}">
        <p14:creationId xmlns:p14="http://schemas.microsoft.com/office/powerpoint/2010/main" val="226568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1"/>
          <p:cNvSpPr txBox="1">
            <a:spLocks noChangeArrowheads="1"/>
          </p:cNvSpPr>
          <p:nvPr/>
        </p:nvSpPr>
        <p:spPr bwMode="auto">
          <a:xfrm>
            <a:off x="8668944" y="5192494"/>
            <a:ext cx="769151" cy="38728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dirty="0">
                <a:solidFill>
                  <a:srgbClr val="FF6600"/>
                </a:solidFill>
              </a:rPr>
              <a:t>180</a:t>
            </a:r>
            <a:r>
              <a:rPr lang="en-GB" sz="2000" b="1" dirty="0">
                <a:solidFill>
                  <a:srgbClr val="FF6600"/>
                </a:solidFill>
                <a:cs typeface="Arial" charset="0"/>
              </a:rPr>
              <a:t>°</a:t>
            </a:r>
            <a:endParaRPr lang="en-GB" sz="2000" b="1" dirty="0">
              <a:solidFill>
                <a:srgbClr val="FF6600"/>
              </a:solidFill>
            </a:endParaRPr>
          </a:p>
        </p:txBody>
      </p:sp>
      <p:sp>
        <p:nvSpPr>
          <p:cNvPr id="17" name="Text Box 77"/>
          <p:cNvSpPr txBox="1">
            <a:spLocks noChangeArrowheads="1"/>
          </p:cNvSpPr>
          <p:nvPr/>
        </p:nvSpPr>
        <p:spPr bwMode="auto">
          <a:xfrm>
            <a:off x="8713602" y="946107"/>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dirty="0">
                <a:solidFill>
                  <a:srgbClr val="FF6600"/>
                </a:solidFill>
              </a:rPr>
              <a:t>000</a:t>
            </a:r>
            <a:r>
              <a:rPr lang="en-GB" sz="2000" b="1" dirty="0">
                <a:solidFill>
                  <a:srgbClr val="FF6600"/>
                </a:solidFill>
                <a:cs typeface="Arial" charset="0"/>
              </a:rPr>
              <a:t>°</a:t>
            </a:r>
            <a:endParaRPr lang="en-GB" sz="2000" b="1" dirty="0">
              <a:solidFill>
                <a:srgbClr val="FF6600"/>
              </a:solidFill>
            </a:endParaRPr>
          </a:p>
        </p:txBody>
      </p:sp>
      <p:sp>
        <p:nvSpPr>
          <p:cNvPr id="18" name="Text Box 78"/>
          <p:cNvSpPr txBox="1">
            <a:spLocks noChangeArrowheads="1"/>
          </p:cNvSpPr>
          <p:nvPr/>
        </p:nvSpPr>
        <p:spPr bwMode="auto">
          <a:xfrm>
            <a:off x="10744827" y="1515417"/>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a:solidFill>
                  <a:srgbClr val="FF6600"/>
                </a:solidFill>
              </a:rPr>
              <a:t>045</a:t>
            </a:r>
            <a:r>
              <a:rPr lang="en-GB" sz="2000" b="1">
                <a:solidFill>
                  <a:srgbClr val="FF6600"/>
                </a:solidFill>
                <a:cs typeface="Arial" charset="0"/>
              </a:rPr>
              <a:t>°</a:t>
            </a:r>
            <a:endParaRPr lang="en-GB" sz="2000" b="1">
              <a:solidFill>
                <a:srgbClr val="FF6600"/>
              </a:solidFill>
            </a:endParaRPr>
          </a:p>
        </p:txBody>
      </p:sp>
      <p:sp>
        <p:nvSpPr>
          <p:cNvPr id="19" name="Text Box 79"/>
          <p:cNvSpPr txBox="1">
            <a:spLocks noChangeArrowheads="1"/>
          </p:cNvSpPr>
          <p:nvPr/>
        </p:nvSpPr>
        <p:spPr bwMode="auto">
          <a:xfrm>
            <a:off x="11095494" y="3116183"/>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a:solidFill>
                  <a:srgbClr val="FF6600"/>
                </a:solidFill>
              </a:rPr>
              <a:t>090</a:t>
            </a:r>
            <a:r>
              <a:rPr lang="en-GB" sz="2000" b="1">
                <a:solidFill>
                  <a:srgbClr val="FF6600"/>
                </a:solidFill>
                <a:cs typeface="Arial" charset="0"/>
              </a:rPr>
              <a:t>°</a:t>
            </a:r>
            <a:endParaRPr lang="en-GB" sz="2000" b="1">
              <a:solidFill>
                <a:srgbClr val="FF6600"/>
              </a:solidFill>
            </a:endParaRPr>
          </a:p>
        </p:txBody>
      </p:sp>
      <p:sp>
        <p:nvSpPr>
          <p:cNvPr id="20" name="Text Box 80"/>
          <p:cNvSpPr txBox="1">
            <a:spLocks noChangeArrowheads="1"/>
          </p:cNvSpPr>
          <p:nvPr/>
        </p:nvSpPr>
        <p:spPr bwMode="auto">
          <a:xfrm>
            <a:off x="10599267" y="4547832"/>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dirty="0">
                <a:solidFill>
                  <a:srgbClr val="FF6600"/>
                </a:solidFill>
              </a:rPr>
              <a:t>135</a:t>
            </a:r>
            <a:r>
              <a:rPr lang="en-GB" sz="2000" b="1" dirty="0">
                <a:solidFill>
                  <a:srgbClr val="FF6600"/>
                </a:solidFill>
                <a:cs typeface="Arial" charset="0"/>
              </a:rPr>
              <a:t>°</a:t>
            </a:r>
            <a:endParaRPr lang="en-GB" sz="2000" b="1" dirty="0">
              <a:solidFill>
                <a:srgbClr val="FF6600"/>
              </a:solidFill>
            </a:endParaRPr>
          </a:p>
        </p:txBody>
      </p:sp>
      <p:sp>
        <p:nvSpPr>
          <p:cNvPr id="21" name="Text Box 82"/>
          <p:cNvSpPr txBox="1">
            <a:spLocks noChangeArrowheads="1"/>
          </p:cNvSpPr>
          <p:nvPr/>
        </p:nvSpPr>
        <p:spPr bwMode="auto">
          <a:xfrm>
            <a:off x="6536818" y="4561229"/>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a:solidFill>
                  <a:srgbClr val="FF6600"/>
                </a:solidFill>
              </a:rPr>
              <a:t>225</a:t>
            </a:r>
            <a:r>
              <a:rPr lang="en-GB" sz="2000" b="1">
                <a:solidFill>
                  <a:srgbClr val="FF6600"/>
                </a:solidFill>
                <a:cs typeface="Arial" charset="0"/>
              </a:rPr>
              <a:t>°</a:t>
            </a:r>
            <a:endParaRPr lang="en-GB" sz="2000" b="1">
              <a:solidFill>
                <a:srgbClr val="FF6600"/>
              </a:solidFill>
            </a:endParaRPr>
          </a:p>
        </p:txBody>
      </p:sp>
      <p:sp>
        <p:nvSpPr>
          <p:cNvPr id="22" name="Text Box 83"/>
          <p:cNvSpPr txBox="1">
            <a:spLocks noChangeArrowheads="1"/>
          </p:cNvSpPr>
          <p:nvPr/>
        </p:nvSpPr>
        <p:spPr bwMode="auto">
          <a:xfrm>
            <a:off x="6225849" y="3116184"/>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a:solidFill>
                  <a:srgbClr val="FF6600"/>
                </a:solidFill>
              </a:rPr>
              <a:t>270</a:t>
            </a:r>
            <a:r>
              <a:rPr lang="en-GB" sz="2000" b="1">
                <a:solidFill>
                  <a:srgbClr val="FF6600"/>
                </a:solidFill>
                <a:cs typeface="Arial" charset="0"/>
              </a:rPr>
              <a:t>°</a:t>
            </a:r>
            <a:endParaRPr lang="en-GB" sz="2000" b="1">
              <a:solidFill>
                <a:srgbClr val="FF6600"/>
              </a:solidFill>
            </a:endParaRPr>
          </a:p>
        </p:txBody>
      </p:sp>
      <p:sp>
        <p:nvSpPr>
          <p:cNvPr id="23" name="Text Box 84"/>
          <p:cNvSpPr txBox="1">
            <a:spLocks noChangeArrowheads="1"/>
          </p:cNvSpPr>
          <p:nvPr/>
        </p:nvSpPr>
        <p:spPr bwMode="auto">
          <a:xfrm>
            <a:off x="6596365" y="1577372"/>
            <a:ext cx="769153" cy="38728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2000" b="1">
                <a:solidFill>
                  <a:srgbClr val="FF6600"/>
                </a:solidFill>
              </a:rPr>
              <a:t>315</a:t>
            </a:r>
            <a:r>
              <a:rPr lang="en-GB" sz="2000" b="1">
                <a:solidFill>
                  <a:srgbClr val="FF6600"/>
                </a:solidFill>
                <a:cs typeface="Arial" charset="0"/>
              </a:rPr>
              <a:t>°</a:t>
            </a:r>
            <a:endParaRPr lang="en-GB" sz="2000" b="1">
              <a:solidFill>
                <a:srgbClr val="FF6600"/>
              </a:solidFill>
            </a:endParaRPr>
          </a:p>
        </p:txBody>
      </p:sp>
      <p:grpSp>
        <p:nvGrpSpPr>
          <p:cNvPr id="32" name="Group 31"/>
          <p:cNvGrpSpPr/>
          <p:nvPr/>
        </p:nvGrpSpPr>
        <p:grpSpPr>
          <a:xfrm>
            <a:off x="7023576" y="1354671"/>
            <a:ext cx="4025604" cy="3741759"/>
            <a:chOff x="6652274" y="1487675"/>
            <a:chExt cx="4025604" cy="3741759"/>
          </a:xfrm>
        </p:grpSpPr>
        <p:sp>
          <p:nvSpPr>
            <p:cNvPr id="9" name="Text Box 46"/>
            <p:cNvSpPr txBox="1">
              <a:spLocks noChangeArrowheads="1"/>
            </p:cNvSpPr>
            <p:nvPr/>
          </p:nvSpPr>
          <p:spPr bwMode="auto">
            <a:xfrm>
              <a:off x="8482899" y="1487675"/>
              <a:ext cx="421793"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dirty="0">
                  <a:solidFill>
                    <a:srgbClr val="010066"/>
                  </a:solidFill>
                  <a:latin typeface="Times New Roman" pitchFamily="18" charset="0"/>
                </a:rPr>
                <a:t>N</a:t>
              </a:r>
            </a:p>
          </p:txBody>
        </p:sp>
        <p:sp>
          <p:nvSpPr>
            <p:cNvPr id="10" name="Text Box 47"/>
            <p:cNvSpPr txBox="1">
              <a:spLocks noChangeArrowheads="1"/>
            </p:cNvSpPr>
            <p:nvPr/>
          </p:nvSpPr>
          <p:spPr bwMode="auto">
            <a:xfrm>
              <a:off x="10274279" y="3197281"/>
              <a:ext cx="403599"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GB" sz="1400" b="1" i="1">
                  <a:solidFill>
                    <a:srgbClr val="010066"/>
                  </a:solidFill>
                  <a:latin typeface="Times New Roman" pitchFamily="18" charset="0"/>
                </a:rPr>
                <a:t>E</a:t>
              </a:r>
            </a:p>
          </p:txBody>
        </p:sp>
        <p:sp>
          <p:nvSpPr>
            <p:cNvPr id="11" name="Text Box 48"/>
            <p:cNvSpPr txBox="1">
              <a:spLocks noChangeArrowheads="1"/>
            </p:cNvSpPr>
            <p:nvPr/>
          </p:nvSpPr>
          <p:spPr bwMode="auto">
            <a:xfrm>
              <a:off x="6652274" y="3256104"/>
              <a:ext cx="474724"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a:solidFill>
                    <a:srgbClr val="010066"/>
                  </a:solidFill>
                  <a:latin typeface="Times New Roman" pitchFamily="18" charset="0"/>
                </a:rPr>
                <a:t>W</a:t>
              </a:r>
            </a:p>
          </p:txBody>
        </p:sp>
        <p:sp>
          <p:nvSpPr>
            <p:cNvPr id="12" name="Text Box 49"/>
            <p:cNvSpPr txBox="1">
              <a:spLocks noChangeArrowheads="1"/>
            </p:cNvSpPr>
            <p:nvPr/>
          </p:nvSpPr>
          <p:spPr bwMode="auto">
            <a:xfrm>
              <a:off x="8506056" y="4863353"/>
              <a:ext cx="368863"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a:solidFill>
                    <a:srgbClr val="010066"/>
                  </a:solidFill>
                  <a:latin typeface="Times New Roman" pitchFamily="18" charset="0"/>
                </a:rPr>
                <a:t>S</a:t>
              </a:r>
            </a:p>
          </p:txBody>
        </p:sp>
        <p:sp>
          <p:nvSpPr>
            <p:cNvPr id="13" name="Text Box 73"/>
            <p:cNvSpPr txBox="1">
              <a:spLocks noChangeArrowheads="1"/>
            </p:cNvSpPr>
            <p:nvPr/>
          </p:nvSpPr>
          <p:spPr bwMode="auto">
            <a:xfrm>
              <a:off x="9797900" y="2003403"/>
              <a:ext cx="633516"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a:solidFill>
                    <a:srgbClr val="010066"/>
                  </a:solidFill>
                  <a:latin typeface="Times New Roman" pitchFamily="18" charset="0"/>
                </a:rPr>
                <a:t>NE</a:t>
              </a:r>
            </a:p>
          </p:txBody>
        </p:sp>
        <p:sp>
          <p:nvSpPr>
            <p:cNvPr id="14" name="Text Box 74"/>
            <p:cNvSpPr txBox="1">
              <a:spLocks noChangeArrowheads="1"/>
            </p:cNvSpPr>
            <p:nvPr/>
          </p:nvSpPr>
          <p:spPr bwMode="auto">
            <a:xfrm>
              <a:off x="9794704" y="4367412"/>
              <a:ext cx="580587"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a:solidFill>
                    <a:srgbClr val="010066"/>
                  </a:solidFill>
                  <a:latin typeface="Times New Roman" pitchFamily="18" charset="0"/>
                </a:rPr>
                <a:t>SE</a:t>
              </a:r>
            </a:p>
          </p:txBody>
        </p:sp>
        <p:sp>
          <p:nvSpPr>
            <p:cNvPr id="15" name="Text Box 75"/>
            <p:cNvSpPr txBox="1">
              <a:spLocks noChangeArrowheads="1"/>
            </p:cNvSpPr>
            <p:nvPr/>
          </p:nvSpPr>
          <p:spPr bwMode="auto">
            <a:xfrm>
              <a:off x="6909857" y="4300737"/>
              <a:ext cx="651712"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a:solidFill>
                    <a:srgbClr val="010066"/>
                  </a:solidFill>
                  <a:latin typeface="Times New Roman" pitchFamily="18" charset="0"/>
                </a:rPr>
                <a:t>SW</a:t>
              </a:r>
            </a:p>
          </p:txBody>
        </p:sp>
        <p:sp>
          <p:nvSpPr>
            <p:cNvPr id="16" name="Text Box 76"/>
            <p:cNvSpPr txBox="1">
              <a:spLocks noChangeArrowheads="1"/>
            </p:cNvSpPr>
            <p:nvPr/>
          </p:nvSpPr>
          <p:spPr bwMode="auto">
            <a:xfrm>
              <a:off x="7067620" y="1999533"/>
              <a:ext cx="704643" cy="3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GB" sz="1400" b="1" i="1">
                  <a:solidFill>
                    <a:srgbClr val="010066"/>
                  </a:solidFill>
                  <a:latin typeface="Times New Roman" pitchFamily="18" charset="0"/>
                </a:rPr>
                <a:t>NW</a:t>
              </a:r>
            </a:p>
          </p:txBody>
        </p:sp>
        <p:sp>
          <p:nvSpPr>
            <p:cNvPr id="24" name="Line 87"/>
            <p:cNvSpPr>
              <a:spLocks noChangeShapeType="1"/>
            </p:cNvSpPr>
            <p:nvPr/>
          </p:nvSpPr>
          <p:spPr bwMode="auto">
            <a:xfrm>
              <a:off x="8686351" y="1889541"/>
              <a:ext cx="0" cy="2973809"/>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400"/>
            </a:p>
          </p:txBody>
        </p:sp>
        <p:sp>
          <p:nvSpPr>
            <p:cNvPr id="25" name="Line 88"/>
            <p:cNvSpPr>
              <a:spLocks noChangeShapeType="1"/>
            </p:cNvSpPr>
            <p:nvPr/>
          </p:nvSpPr>
          <p:spPr bwMode="auto">
            <a:xfrm rot="5400000" flipH="1">
              <a:off x="8686351" y="1828704"/>
              <a:ext cx="0" cy="3175855"/>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400"/>
            </a:p>
          </p:txBody>
        </p:sp>
        <p:sp>
          <p:nvSpPr>
            <p:cNvPr id="26" name="Line 89"/>
            <p:cNvSpPr>
              <a:spLocks noChangeShapeType="1"/>
            </p:cNvSpPr>
            <p:nvPr/>
          </p:nvSpPr>
          <p:spPr bwMode="auto">
            <a:xfrm flipV="1">
              <a:off x="7574802" y="2371780"/>
              <a:ext cx="2223099" cy="200933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400"/>
            </a:p>
          </p:txBody>
        </p:sp>
        <p:sp>
          <p:nvSpPr>
            <p:cNvPr id="27" name="Line 90"/>
            <p:cNvSpPr>
              <a:spLocks noChangeShapeType="1"/>
            </p:cNvSpPr>
            <p:nvPr/>
          </p:nvSpPr>
          <p:spPr bwMode="auto">
            <a:xfrm rot="16200000" flipV="1">
              <a:off x="7668616" y="2331222"/>
              <a:ext cx="1982539" cy="211723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1400"/>
            </a:p>
          </p:txBody>
        </p:sp>
      </p:grpSp>
      <p:pic>
        <p:nvPicPr>
          <p:cNvPr id="2" name="Picture 1"/>
          <p:cNvPicPr>
            <a:picLocks noChangeAspect="1"/>
          </p:cNvPicPr>
          <p:nvPr/>
        </p:nvPicPr>
        <p:blipFill>
          <a:blip r:embed="rId2"/>
          <a:stretch>
            <a:fillRect/>
          </a:stretch>
        </p:blipFill>
        <p:spPr>
          <a:xfrm>
            <a:off x="161804" y="192619"/>
            <a:ext cx="5715901" cy="6721477"/>
          </a:xfrm>
          <a:prstGeom prst="rect">
            <a:avLst/>
          </a:prstGeom>
        </p:spPr>
      </p:pic>
    </p:spTree>
    <p:extLst>
      <p:ext uri="{BB962C8B-B14F-4D97-AF65-F5344CB8AC3E}">
        <p14:creationId xmlns:p14="http://schemas.microsoft.com/office/powerpoint/2010/main" val="6490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What Is A Compass? | How Does A Compass Work? | DK Find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9211" y="286830"/>
            <a:ext cx="6021871" cy="60312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61804" y="192619"/>
            <a:ext cx="5715901" cy="6721477"/>
          </a:xfrm>
          <a:prstGeom prst="rect">
            <a:avLst/>
          </a:prstGeom>
        </p:spPr>
      </p:pic>
    </p:spTree>
    <p:extLst>
      <p:ext uri="{BB962C8B-B14F-4D97-AF65-F5344CB8AC3E}">
        <p14:creationId xmlns:p14="http://schemas.microsoft.com/office/powerpoint/2010/main" val="26529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754326"/>
          </a:xfrm>
          <a:prstGeom prst="rect">
            <a:avLst/>
          </a:prstGeom>
          <a:noFill/>
        </p:spPr>
        <p:txBody>
          <a:bodyPr wrap="square" rtlCol="0">
            <a:spAutoFit/>
          </a:bodyPr>
          <a:lstStyle/>
          <a:p>
            <a:pPr algn="ctr"/>
            <a:r>
              <a:rPr lang="en-GB" sz="5400" dirty="0"/>
              <a:t>Can you think of different people who </a:t>
            </a:r>
          </a:p>
          <a:p>
            <a:pPr algn="ctr"/>
            <a:r>
              <a:rPr lang="en-GB" sz="5400" dirty="0"/>
              <a:t>might need to use bearings?</a:t>
            </a:r>
          </a:p>
        </p:txBody>
      </p:sp>
      <p:pic>
        <p:nvPicPr>
          <p:cNvPr id="3074" name="Picture 2" descr="Orion Mari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2" y="1925823"/>
            <a:ext cx="3912603" cy="47225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30211" y="2617902"/>
            <a:ext cx="3192297" cy="3206548"/>
          </a:xfrm>
          <a:prstGeom prst="rect">
            <a:avLst/>
          </a:prstGeom>
        </p:spPr>
      </p:pic>
      <p:pic>
        <p:nvPicPr>
          <p:cNvPr id="3080" name="Picture 8" descr="Staff Sgt. Tiffany Teegarden with the 138th Fires Brigade checks ..."/>
          <p:cNvPicPr>
            <a:picLocks noChangeAspect="1" noChangeArrowheads="1"/>
          </p:cNvPicPr>
          <p:nvPr/>
        </p:nvPicPr>
        <p:blipFill rotWithShape="1">
          <a:blip r:embed="rId4">
            <a:extLst>
              <a:ext uri="{28A0092B-C50C-407E-A947-70E740481C1C}">
                <a14:useLocalDpi xmlns:a14="http://schemas.microsoft.com/office/drawing/2010/main" val="0"/>
              </a:ext>
            </a:extLst>
          </a:blip>
          <a:srcRect l="13305" r="33760" b="10388"/>
          <a:stretch/>
        </p:blipFill>
        <p:spPr bwMode="auto">
          <a:xfrm>
            <a:off x="8101414" y="1756764"/>
            <a:ext cx="3788209" cy="471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198" y="286865"/>
            <a:ext cx="11408636" cy="1938992"/>
          </a:xfrm>
          <a:prstGeom prst="rect">
            <a:avLst/>
          </a:prstGeom>
          <a:noFill/>
        </p:spPr>
        <p:txBody>
          <a:bodyPr wrap="square" rtlCol="0">
            <a:spAutoFit/>
          </a:bodyPr>
          <a:lstStyle/>
          <a:p>
            <a:pPr algn="ctr"/>
            <a:r>
              <a:rPr lang="en-GB" sz="6000" dirty="0"/>
              <a:t>There are the 3 rules that you must </a:t>
            </a:r>
          </a:p>
          <a:p>
            <a:pPr algn="ctr"/>
            <a:r>
              <a:rPr lang="en-GB" sz="6000" dirty="0"/>
              <a:t>follow when using bearings.</a:t>
            </a:r>
          </a:p>
        </p:txBody>
      </p:sp>
      <p:sp>
        <p:nvSpPr>
          <p:cNvPr id="5" name="Rounded Rectangle 4"/>
          <p:cNvSpPr/>
          <p:nvPr/>
        </p:nvSpPr>
        <p:spPr>
          <a:xfrm>
            <a:off x="3562632" y="2690722"/>
            <a:ext cx="7418714" cy="1257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Measure from the north line.</a:t>
            </a:r>
          </a:p>
        </p:txBody>
      </p:sp>
      <p:sp>
        <p:nvSpPr>
          <p:cNvPr id="6" name="Rounded Rectangle 5"/>
          <p:cNvSpPr/>
          <p:nvPr/>
        </p:nvSpPr>
        <p:spPr>
          <a:xfrm>
            <a:off x="2131502" y="2690722"/>
            <a:ext cx="1431131" cy="12573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rgbClr val="7030A0"/>
                </a:solidFill>
              </a:rPr>
              <a:t>1</a:t>
            </a:r>
          </a:p>
        </p:txBody>
      </p:sp>
      <p:sp>
        <p:nvSpPr>
          <p:cNvPr id="7" name="Rounded Rectangle 6"/>
          <p:cNvSpPr/>
          <p:nvPr/>
        </p:nvSpPr>
        <p:spPr>
          <a:xfrm>
            <a:off x="3562632" y="3948022"/>
            <a:ext cx="5319478" cy="1257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Measure clockwise.</a:t>
            </a:r>
          </a:p>
        </p:txBody>
      </p:sp>
      <p:sp>
        <p:nvSpPr>
          <p:cNvPr id="8" name="Rounded Rectangle 7"/>
          <p:cNvSpPr/>
          <p:nvPr/>
        </p:nvSpPr>
        <p:spPr>
          <a:xfrm>
            <a:off x="2131501" y="3948022"/>
            <a:ext cx="1431131" cy="12573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rgbClr val="7030A0"/>
                </a:solidFill>
              </a:rPr>
              <a:t>2</a:t>
            </a:r>
          </a:p>
        </p:txBody>
      </p:sp>
      <p:sp>
        <p:nvSpPr>
          <p:cNvPr id="9" name="Rounded Rectangle 8"/>
          <p:cNvSpPr/>
          <p:nvPr/>
        </p:nvSpPr>
        <p:spPr>
          <a:xfrm>
            <a:off x="3562632" y="5205322"/>
            <a:ext cx="5319478" cy="1257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Write with 3 figures.</a:t>
            </a:r>
          </a:p>
        </p:txBody>
      </p:sp>
      <p:sp>
        <p:nvSpPr>
          <p:cNvPr id="10" name="Rounded Rectangle 9"/>
          <p:cNvSpPr/>
          <p:nvPr/>
        </p:nvSpPr>
        <p:spPr>
          <a:xfrm>
            <a:off x="2131502" y="5205322"/>
            <a:ext cx="1431131" cy="12573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rgbClr val="7030A0"/>
                </a:solidFill>
              </a:rPr>
              <a:t>3</a:t>
            </a:r>
          </a:p>
        </p:txBody>
      </p:sp>
    </p:spTree>
    <p:extLst>
      <p:ext uri="{BB962C8B-B14F-4D97-AF65-F5344CB8AC3E}">
        <p14:creationId xmlns:p14="http://schemas.microsoft.com/office/powerpoint/2010/main" val="39653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712250" y="417605"/>
            <a:ext cx="4461832" cy="462271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60408" y="4031129"/>
            <a:ext cx="242372" cy="25338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A</a:t>
            </a:r>
          </a:p>
        </p:txBody>
      </p:sp>
      <p:sp>
        <p:nvSpPr>
          <p:cNvPr id="30" name="Oval 29"/>
          <p:cNvSpPr/>
          <p:nvPr/>
        </p:nvSpPr>
        <p:spPr>
          <a:xfrm>
            <a:off x="4588789" y="923889"/>
            <a:ext cx="242372" cy="253387"/>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7030A0"/>
                </a:solidFill>
              </a:rPr>
              <a:t>B</a:t>
            </a:r>
          </a:p>
        </p:txBody>
      </p:sp>
      <p:sp>
        <p:nvSpPr>
          <p:cNvPr id="31" name="TextBox 30"/>
          <p:cNvSpPr txBox="1"/>
          <p:nvPr/>
        </p:nvSpPr>
        <p:spPr>
          <a:xfrm>
            <a:off x="7326419" y="560502"/>
            <a:ext cx="4461832" cy="2308324"/>
          </a:xfrm>
          <a:prstGeom prst="rect">
            <a:avLst/>
          </a:prstGeom>
          <a:noFill/>
        </p:spPr>
        <p:txBody>
          <a:bodyPr wrap="square" rtlCol="0">
            <a:spAutoFit/>
          </a:bodyPr>
          <a:lstStyle/>
          <a:p>
            <a:pPr algn="ctr"/>
            <a:r>
              <a:rPr lang="en-GB" sz="4800" dirty="0"/>
              <a:t>What is the bearing</a:t>
            </a:r>
          </a:p>
          <a:p>
            <a:pPr algn="ctr"/>
            <a:r>
              <a:rPr lang="en-GB" sz="4800" dirty="0"/>
              <a:t>from </a:t>
            </a:r>
            <a:r>
              <a:rPr lang="en-GB" sz="4800" b="1" dirty="0">
                <a:solidFill>
                  <a:srgbClr val="7030A0"/>
                </a:solidFill>
              </a:rPr>
              <a:t>A</a:t>
            </a:r>
            <a:r>
              <a:rPr lang="en-GB" sz="4800" dirty="0"/>
              <a:t> to </a:t>
            </a:r>
            <a:r>
              <a:rPr lang="en-GB" sz="4800" b="1" dirty="0">
                <a:solidFill>
                  <a:srgbClr val="7030A0"/>
                </a:solidFill>
              </a:rPr>
              <a:t>B</a:t>
            </a:r>
            <a:r>
              <a:rPr lang="en-GB" sz="4800"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26" y="560502"/>
            <a:ext cx="7194640" cy="7194640"/>
          </a:xfrm>
          <a:prstGeom prst="rect">
            <a:avLst/>
          </a:prstGeom>
        </p:spPr>
      </p:pic>
      <p:sp>
        <p:nvSpPr>
          <p:cNvPr id="7" name="Rounded Rectangle 6"/>
          <p:cNvSpPr/>
          <p:nvPr/>
        </p:nvSpPr>
        <p:spPr>
          <a:xfrm>
            <a:off x="8690865" y="3033243"/>
            <a:ext cx="2100263" cy="8735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rgbClr val="FF0000"/>
                </a:solidFill>
              </a:rPr>
              <a:t>022°</a:t>
            </a:r>
          </a:p>
        </p:txBody>
      </p:sp>
    </p:spTree>
    <p:extLst>
      <p:ext uri="{BB962C8B-B14F-4D97-AF65-F5344CB8AC3E}">
        <p14:creationId xmlns:p14="http://schemas.microsoft.com/office/powerpoint/2010/main" val="20481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342</Words>
  <Application>Microsoft Office PowerPoint</Application>
  <PresentationFormat>Widescreen</PresentationFormat>
  <Paragraphs>78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Gale</dc:creator>
  <cp:lastModifiedBy>Stewart Gale</cp:lastModifiedBy>
  <cp:revision>18</cp:revision>
  <dcterms:created xsi:type="dcterms:W3CDTF">2016-02-18T07:51:01Z</dcterms:created>
  <dcterms:modified xsi:type="dcterms:W3CDTF">2022-01-13T06:17:13Z</dcterms:modified>
</cp:coreProperties>
</file>