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9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8" r:id="rId13"/>
    <p:sldId id="276" r:id="rId14"/>
    <p:sldId id="281" r:id="rId15"/>
    <p:sldId id="282" r:id="rId16"/>
    <p:sldId id="283" r:id="rId17"/>
    <p:sldId id="284" r:id="rId18"/>
    <p:sldId id="287" r:id="rId19"/>
    <p:sldId id="286" r:id="rId20"/>
    <p:sldId id="285" r:id="rId21"/>
    <p:sldId id="277" r:id="rId22"/>
    <p:sldId id="280" r:id="rId23"/>
    <p:sldId id="288" r:id="rId24"/>
    <p:sldId id="289" r:id="rId25"/>
    <p:sldId id="294" r:id="rId26"/>
    <p:sldId id="291" r:id="rId27"/>
    <p:sldId id="290" r:id="rId28"/>
    <p:sldId id="292" r:id="rId29"/>
    <p:sldId id="293" r:id="rId30"/>
    <p:sldId id="295" r:id="rId31"/>
    <p:sldId id="29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FF00FF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1E60A4-03F1-425E-B9CB-7F050EEBA721}" v="5" dt="2022-09-08T06:13:34.8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 Gale" userId="3647ddd2-6040-41ae-a96d-232c23482af8" providerId="ADAL" clId="{DC1E60A4-03F1-425E-B9CB-7F050EEBA721}"/>
    <pc:docChg chg="modSld">
      <pc:chgData name="Stewart Gale" userId="3647ddd2-6040-41ae-a96d-232c23482af8" providerId="ADAL" clId="{DC1E60A4-03F1-425E-B9CB-7F050EEBA721}" dt="2022-09-08T06:13:34.861" v="5" actId="1076"/>
      <pc:docMkLst>
        <pc:docMk/>
      </pc:docMkLst>
      <pc:sldChg chg="modSp mod">
        <pc:chgData name="Stewart Gale" userId="3647ddd2-6040-41ae-a96d-232c23482af8" providerId="ADAL" clId="{DC1E60A4-03F1-425E-B9CB-7F050EEBA721}" dt="2021-09-08T04:13:09.971" v="0" actId="20577"/>
        <pc:sldMkLst>
          <pc:docMk/>
          <pc:sldMk cId="1652521263" sldId="274"/>
        </pc:sldMkLst>
        <pc:spChg chg="mod">
          <ac:chgData name="Stewart Gale" userId="3647ddd2-6040-41ae-a96d-232c23482af8" providerId="ADAL" clId="{DC1E60A4-03F1-425E-B9CB-7F050EEBA721}" dt="2021-09-08T04:13:09.971" v="0" actId="20577"/>
          <ac:spMkLst>
            <pc:docMk/>
            <pc:sldMk cId="1652521263" sldId="274"/>
            <ac:spMk id="4" creationId="{00000000-0000-0000-0000-000000000000}"/>
          </ac:spMkLst>
        </pc:spChg>
      </pc:sldChg>
      <pc:sldChg chg="addSp delSp modSp modAnim">
        <pc:chgData name="Stewart Gale" userId="3647ddd2-6040-41ae-a96d-232c23482af8" providerId="ADAL" clId="{DC1E60A4-03F1-425E-B9CB-7F050EEBA721}" dt="2022-09-08T06:13:34.861" v="5" actId="1076"/>
        <pc:sldMkLst>
          <pc:docMk/>
          <pc:sldMk cId="244838694" sldId="290"/>
        </pc:sldMkLst>
        <pc:picChg chg="add mod">
          <ac:chgData name="Stewart Gale" userId="3647ddd2-6040-41ae-a96d-232c23482af8" providerId="ADAL" clId="{DC1E60A4-03F1-425E-B9CB-7F050EEBA721}" dt="2022-09-08T06:13:34.861" v="5" actId="1076"/>
          <ac:picMkLst>
            <pc:docMk/>
            <pc:sldMk cId="244838694" sldId="290"/>
            <ac:picMk id="2" creationId="{4CF87314-FF0C-FE57-B642-F8918BCC491A}"/>
          </ac:picMkLst>
        </pc:picChg>
        <pc:picChg chg="del">
          <ac:chgData name="Stewart Gale" userId="3647ddd2-6040-41ae-a96d-232c23482af8" providerId="ADAL" clId="{DC1E60A4-03F1-425E-B9CB-7F050EEBA721}" dt="2022-09-08T06:13:24.216" v="3" actId="478"/>
          <ac:picMkLst>
            <pc:docMk/>
            <pc:sldMk cId="244838694" sldId="290"/>
            <ac:picMk id="8" creationId="{00000000-0000-0000-0000-000000000000}"/>
          </ac:picMkLst>
        </pc:picChg>
      </pc:sldChg>
      <pc:sldChg chg="modSp">
        <pc:chgData name="Stewart Gale" userId="3647ddd2-6040-41ae-a96d-232c23482af8" providerId="ADAL" clId="{DC1E60A4-03F1-425E-B9CB-7F050EEBA721}" dt="2021-09-08T04:28:31.557" v="2" actId="20577"/>
        <pc:sldMkLst>
          <pc:docMk/>
          <pc:sldMk cId="180521523" sldId="295"/>
        </pc:sldMkLst>
        <pc:spChg chg="mod">
          <ac:chgData name="Stewart Gale" userId="3647ddd2-6040-41ae-a96d-232c23482af8" providerId="ADAL" clId="{DC1E60A4-03F1-425E-B9CB-7F050EEBA721}" dt="2021-09-08T04:28:31.557" v="2" actId="20577"/>
          <ac:spMkLst>
            <pc:docMk/>
            <pc:sldMk cId="180521523" sldId="295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8554-238F-4319-9FE8-3CF5DED974B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5C13-0D8C-4F9B-99D2-62AAABC3C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016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8554-238F-4319-9FE8-3CF5DED974B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5C13-0D8C-4F9B-99D2-62AAABC3C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42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8554-238F-4319-9FE8-3CF5DED974B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5C13-0D8C-4F9B-99D2-62AAABC3C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69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8554-238F-4319-9FE8-3CF5DED974B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5C13-0D8C-4F9B-99D2-62AAABC3C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43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8554-238F-4319-9FE8-3CF5DED974B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5C13-0D8C-4F9B-99D2-62AAABC3C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708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8554-238F-4319-9FE8-3CF5DED974B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5C13-0D8C-4F9B-99D2-62AAABC3C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962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8554-238F-4319-9FE8-3CF5DED974B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5C13-0D8C-4F9B-99D2-62AAABC3C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16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8554-238F-4319-9FE8-3CF5DED974B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5C13-0D8C-4F9B-99D2-62AAABC3C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97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8554-238F-4319-9FE8-3CF5DED974B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5C13-0D8C-4F9B-99D2-62AAABC3C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12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8554-238F-4319-9FE8-3CF5DED974B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5C13-0D8C-4F9B-99D2-62AAABC3C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84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8554-238F-4319-9FE8-3CF5DED974B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5C13-0D8C-4F9B-99D2-62AAABC3C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97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B8554-238F-4319-9FE8-3CF5DED974B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75C13-0D8C-4F9B-99D2-62AAABC3C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72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8715" y="1268788"/>
            <a:ext cx="11130643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500" b="1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LO: Rationalise </a:t>
            </a:r>
          </a:p>
          <a:p>
            <a:pPr algn="ctr"/>
            <a:r>
              <a:rPr lang="en-GB" sz="11500" b="1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Denominator</a:t>
            </a:r>
            <a:r>
              <a:rPr lang="en-GB" sz="115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4517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814" y="500747"/>
            <a:ext cx="117130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The key to making a surd disappear!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466333" y="1976162"/>
                <a:ext cx="7307553" cy="24227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380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38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m:rPr>
                        <m:nor/>
                      </m:rPr>
                      <a:rPr lang="en-GB" sz="13800" b="0" i="0" dirty="0" smtClean="0">
                        <a:solidFill>
                          <a:srgbClr val="010066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13800" dirty="0"/>
                      <m:t>x</m:t>
                    </m:r>
                    <m:r>
                      <a:rPr lang="en-GB" sz="13800" b="0" i="1" dirty="0" smtClean="0"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GB" sz="1380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38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13800" dirty="0"/>
                  <a:t> =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333" y="1976162"/>
                <a:ext cx="7307553" cy="2422779"/>
              </a:xfrm>
              <a:prstGeom prst="rect">
                <a:avLst/>
              </a:prstGeom>
              <a:blipFill>
                <a:blip r:embed="rId2"/>
                <a:stretch>
                  <a:fillRect t="-11055" r="-12604" b="-41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466333" y="5089076"/>
            <a:ext cx="90242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Multiply a surd by itself.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948058" y="2114212"/>
                <a:ext cx="1104899" cy="2215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3800" i="1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13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8058" y="2114212"/>
                <a:ext cx="1104899" cy="22159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252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78865" y="2097156"/>
                <a:ext cx="2033164" cy="3144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9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 b="0" i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6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9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8865" y="2097156"/>
                <a:ext cx="2033164" cy="31440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41308" y="324229"/>
            <a:ext cx="113122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/>
              <a:t>Multiply the fractions together.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878278" y="1924276"/>
                <a:ext cx="2958452" cy="32001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9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 b="0" i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6</m:t>
                              </m:r>
                            </m:e>
                          </m:rad>
                        </m:num>
                        <m:den>
                          <m:r>
                            <a:rPr lang="en-GB" sz="960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8278" y="1924276"/>
                <a:ext cx="2958452" cy="32001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644760" y="1875290"/>
                <a:ext cx="4369080" cy="34764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960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GB" sz="9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9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6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9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6</m:t>
                              </m:r>
                            </m:e>
                          </m:rad>
                        </m:den>
                      </m:f>
                      <m:r>
                        <a:rPr lang="en-GB" sz="9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9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760" y="1875290"/>
                <a:ext cx="4369080" cy="34764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61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1051" y="180005"/>
            <a:ext cx="116914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/>
              <a:t>Is this the </a:t>
            </a:r>
            <a:r>
              <a:rPr lang="en-GB" sz="6000" b="1" dirty="0"/>
              <a:t>correct</a:t>
            </a:r>
            <a:r>
              <a:rPr lang="en-GB" sz="6000" dirty="0"/>
              <a:t> multiplier</a:t>
            </a:r>
          </a:p>
          <a:p>
            <a:pPr algn="ctr"/>
            <a:r>
              <a:rPr lang="en-GB" sz="6000" dirty="0"/>
              <a:t>to rationalise the denominator?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06279" y="2516257"/>
                <a:ext cx="2033164" cy="3144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9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9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6279" y="2516257"/>
                <a:ext cx="2033164" cy="31440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339443" y="2516257"/>
                <a:ext cx="3107004" cy="31440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960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GB" sz="9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96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 b="0" i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9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9443" y="2516257"/>
                <a:ext cx="3107004" cy="31440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6" descr="The Excuse That Wore Thin. - Julie Hyde Leadershi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1940" y="4481129"/>
            <a:ext cx="2053243" cy="205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46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1051" y="180005"/>
            <a:ext cx="116914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/>
              <a:t>Is this the </a:t>
            </a:r>
            <a:r>
              <a:rPr lang="en-GB" sz="6000" b="1" dirty="0"/>
              <a:t>correct</a:t>
            </a:r>
            <a:r>
              <a:rPr lang="en-GB" sz="6000" dirty="0"/>
              <a:t> multiplier</a:t>
            </a:r>
          </a:p>
          <a:p>
            <a:pPr algn="ctr"/>
            <a:r>
              <a:rPr lang="en-GB" sz="6000" dirty="0"/>
              <a:t>to rationalise the denominator?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93365" y="2516257"/>
                <a:ext cx="2033164" cy="3144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9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9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3365" y="2516257"/>
                <a:ext cx="2033164" cy="31440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359260" y="2294391"/>
                <a:ext cx="3107004" cy="34764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960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GB" sz="9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960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960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9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9260" y="2294391"/>
                <a:ext cx="3107004" cy="34764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2" descr="File:Green tick.svg - Wikimedia Common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544" y="3935778"/>
            <a:ext cx="2543695" cy="254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76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1051" y="180005"/>
            <a:ext cx="116914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/>
              <a:t>Is this the </a:t>
            </a:r>
            <a:r>
              <a:rPr lang="en-GB" sz="6000" b="1" dirty="0"/>
              <a:t>correct</a:t>
            </a:r>
            <a:r>
              <a:rPr lang="en-GB" sz="6000" dirty="0"/>
              <a:t> multiplier</a:t>
            </a:r>
          </a:p>
          <a:p>
            <a:pPr algn="ctr"/>
            <a:r>
              <a:rPr lang="en-GB" sz="6000" dirty="0"/>
              <a:t>to rationalise the denominator?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16422" y="2548666"/>
                <a:ext cx="2033164" cy="3144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9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9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9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422" y="2548666"/>
                <a:ext cx="2033164" cy="3144066"/>
              </a:xfrm>
              <a:prstGeom prst="rect">
                <a:avLst/>
              </a:prstGeom>
              <a:blipFill>
                <a:blip r:embed="rId2"/>
                <a:stretch>
                  <a:fillRect r="-104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334001" y="2293100"/>
                <a:ext cx="3107004" cy="34764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960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GB" sz="9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960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960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 b="0" i="0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9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1" y="2293100"/>
                <a:ext cx="3107004" cy="34764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2" descr="File:Green tick.svg - Wikimedia Common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2172" y="3897678"/>
            <a:ext cx="2543695" cy="254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85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1051" y="180005"/>
            <a:ext cx="116914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/>
              <a:t>Is this the </a:t>
            </a:r>
            <a:r>
              <a:rPr lang="en-GB" sz="6000" b="1" dirty="0"/>
              <a:t>correct</a:t>
            </a:r>
            <a:r>
              <a:rPr lang="en-GB" sz="6000" dirty="0"/>
              <a:t> multiplier</a:t>
            </a:r>
          </a:p>
          <a:p>
            <a:pPr algn="ctr"/>
            <a:r>
              <a:rPr lang="en-GB" sz="6000" dirty="0"/>
              <a:t>to rationalise the denominator?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46311" y="2374563"/>
                <a:ext cx="2478831" cy="3144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9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9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9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6311" y="2374563"/>
                <a:ext cx="2478831" cy="31440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263891" y="2118997"/>
                <a:ext cx="3788281" cy="34764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960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GB" sz="9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96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9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96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9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3891" y="2118997"/>
                <a:ext cx="3788281" cy="34764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2" descr="File:Green tick.svg - Wikimedia Common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2172" y="3897678"/>
            <a:ext cx="2543695" cy="254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60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1051" y="180005"/>
            <a:ext cx="116914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/>
              <a:t>Is this the </a:t>
            </a:r>
            <a:r>
              <a:rPr lang="en-GB" sz="6000" b="1" dirty="0"/>
              <a:t>correct</a:t>
            </a:r>
            <a:r>
              <a:rPr lang="en-GB" sz="6000" dirty="0"/>
              <a:t> multiplier</a:t>
            </a:r>
          </a:p>
          <a:p>
            <a:pPr algn="ctr"/>
            <a:r>
              <a:rPr lang="en-GB" sz="6000" dirty="0"/>
              <a:t>to rationalise the denominator?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46311" y="2374563"/>
                <a:ext cx="2478831" cy="3144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9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9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9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6311" y="2374563"/>
                <a:ext cx="2478831" cy="31440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263891" y="2118997"/>
                <a:ext cx="3788281" cy="34764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960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GB" sz="9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9600" i="1" smtClean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96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9600" i="1" smtClean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 b="0" i="0" smtClean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9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3891" y="2118997"/>
                <a:ext cx="3788281" cy="34764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6" descr="The Excuse That Wore Thin. - Julie Hyde Leadershi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3825" y="4568840"/>
            <a:ext cx="2053243" cy="205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04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78865" y="2097156"/>
                <a:ext cx="2033164" cy="3144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9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 b="0" i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6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9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8865" y="2097156"/>
                <a:ext cx="2033164" cy="31440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41308" y="324229"/>
            <a:ext cx="113122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/>
              <a:t>Rationalise the Denominator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889164" y="1940605"/>
                <a:ext cx="2958452" cy="32001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9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 b="0" i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6</m:t>
                              </m:r>
                            </m:e>
                          </m:rad>
                        </m:num>
                        <m:den>
                          <m:r>
                            <a:rPr lang="en-GB" sz="960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9164" y="1940605"/>
                <a:ext cx="2958452" cy="32001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644760" y="1875290"/>
                <a:ext cx="4369080" cy="34764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960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GB" sz="9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9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6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9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6</m:t>
                              </m:r>
                            </m:e>
                          </m:rad>
                        </m:den>
                      </m:f>
                      <m:r>
                        <a:rPr lang="en-GB" sz="9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9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760" y="1875290"/>
                <a:ext cx="4369080" cy="34764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673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3594" y="2178799"/>
                <a:ext cx="2033164" cy="2889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8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8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8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94" y="2178799"/>
                <a:ext cx="2033164" cy="28896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41308" y="324229"/>
            <a:ext cx="113122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/>
              <a:t>Rationalise the Denominator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252965" y="1995034"/>
                <a:ext cx="3450306" cy="2941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ad>
                            <m:radPr>
                              <m:degHide m:val="on"/>
                              <m:ctrlPr>
                                <a:rPr lang="en-GB" sz="88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8800" b="0" i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8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8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8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2965" y="1995034"/>
                <a:ext cx="3450306" cy="29410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141043" y="1995034"/>
                <a:ext cx="4019626" cy="31943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GB" sz="8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88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8800" b="0" i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88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8800" b="0" i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  <m:r>
                        <a:rPr lang="en-GB" sz="8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8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1043" y="1995034"/>
                <a:ext cx="4019626" cy="31943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9703271" y="2899141"/>
                <a:ext cx="2238782" cy="16060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88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8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3271" y="2899141"/>
                <a:ext cx="2238782" cy="16060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720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3594" y="2178799"/>
                <a:ext cx="2033164" cy="2889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8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8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8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94" y="2178799"/>
                <a:ext cx="2033164" cy="28896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41308" y="324229"/>
            <a:ext cx="113122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/>
              <a:t>Rationalise the Denominator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252965" y="2011363"/>
                <a:ext cx="3450306" cy="2941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GB" sz="8800" i="1" smtClean="0">
                                  <a:solidFill>
                                    <a:srgbClr val="9933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8800" b="0" i="0" smtClean="0">
                                  <a:solidFill>
                                    <a:srgbClr val="9933FF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rad>
                        </m:num>
                        <m:den>
                          <m:r>
                            <a:rPr lang="en-GB" sz="8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8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8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2965" y="2011363"/>
                <a:ext cx="3450306" cy="29410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141043" y="1995034"/>
                <a:ext cx="4019626" cy="31943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GB" sz="8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8800" i="1" smtClean="0">
                                  <a:solidFill>
                                    <a:srgbClr val="9933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8800" b="0" i="0" smtClean="0">
                                  <a:solidFill>
                                    <a:srgbClr val="9933FF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8800" i="1" smtClean="0">
                                  <a:solidFill>
                                    <a:srgbClr val="9933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8800" b="0" i="0" smtClean="0">
                                  <a:solidFill>
                                    <a:srgbClr val="9933FF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rad>
                        </m:den>
                      </m:f>
                      <m:r>
                        <a:rPr lang="en-GB" sz="8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8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1043" y="1995034"/>
                <a:ext cx="4019626" cy="31943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703271" y="2011363"/>
                <a:ext cx="1927649" cy="2941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8800" i="1" smtClean="0">
                                  <a:solidFill>
                                    <a:srgbClr val="9933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8800" b="0" i="0" smtClean="0">
                                  <a:solidFill>
                                    <a:srgbClr val="9933FF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rad>
                        </m:num>
                        <m:den>
                          <m:r>
                            <a:rPr lang="en-GB" sz="8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8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3271" y="2011363"/>
                <a:ext cx="1927649" cy="29410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210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53836" y="1598413"/>
                <a:ext cx="10899321" cy="3193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4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4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14000" dirty="0">
                                  <a:solidFill>
                                    <a:srgbClr val="FF0000"/>
                                  </a:solidFill>
                                </a:rPr>
                                <m:t>Numerator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14000" dirty="0">
                                  <a:solidFill>
                                    <a:srgbClr val="0000FF"/>
                                  </a:solidFill>
                                </a:rPr>
                                <m:t>Denominator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4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836" y="1598413"/>
                <a:ext cx="10899321" cy="31935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0580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06257" y="2234419"/>
                <a:ext cx="2460172" cy="2889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8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8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8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8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257" y="2234419"/>
                <a:ext cx="2460172" cy="28896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41308" y="324229"/>
            <a:ext cx="113122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/>
              <a:t>Rationalise the Denominator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803072" y="1991042"/>
                <a:ext cx="2952014" cy="3003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GB" sz="88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8800" b="0" i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GB" sz="8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8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3072" y="1991042"/>
                <a:ext cx="2952014" cy="30038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866429" y="1929720"/>
                <a:ext cx="4019626" cy="31943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GB" sz="8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88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8800" b="0" i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88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8800" b="0" i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  <m:r>
                        <a:rPr lang="en-GB" sz="8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8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429" y="1929720"/>
                <a:ext cx="4019626" cy="31943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577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1051" y="180005"/>
            <a:ext cx="116914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/>
              <a:t>What is the multiplier</a:t>
            </a:r>
          </a:p>
          <a:p>
            <a:pPr algn="ctr"/>
            <a:r>
              <a:rPr lang="en-GB" sz="6000" dirty="0"/>
              <a:t>for a fraction like this?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33937" y="2449662"/>
                <a:ext cx="3916392" cy="3144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9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9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9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3937" y="2449662"/>
                <a:ext cx="3916392" cy="31440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461363" y="2218148"/>
                <a:ext cx="5328557" cy="34764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9600" b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GB" sz="9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9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96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96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96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96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9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1363" y="2218148"/>
                <a:ext cx="5328557" cy="34764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66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371" y="179618"/>
            <a:ext cx="117130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The key to making surds disappear!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858221" y="1247126"/>
                <a:ext cx="8711810" cy="15740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8800" b="0" i="1" smtClean="0">
                        <a:latin typeface="Cambria Math" panose="02040503050406030204" pitchFamily="18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GB" sz="8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880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GB" sz="8800">
                        <a:latin typeface="Cambria Math" panose="02040503050406030204" pitchFamily="18" charset="0"/>
                      </a:rPr>
                      <m:t>+1</m:t>
                    </m:r>
                    <m:r>
                      <a:rPr lang="en-GB" sz="8800" b="0" i="0" smtClean="0">
                        <a:latin typeface="Cambria Math" panose="02040503050406030204" pitchFamily="18" charset="0"/>
                      </a:rPr>
                      <m:t>)(</m:t>
                    </m:r>
                    <m:rad>
                      <m:radPr>
                        <m:degHide m:val="on"/>
                        <m:ctrlPr>
                          <a:rPr lang="en-GB" sz="8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8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GB" sz="8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88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8800" dirty="0"/>
                  <a:t>)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8221" y="1247126"/>
                <a:ext cx="8711810" cy="1574021"/>
              </a:xfrm>
              <a:prstGeom prst="rect">
                <a:avLst/>
              </a:prstGeom>
              <a:blipFill>
                <a:blip r:embed="rId2"/>
                <a:stretch>
                  <a:fillRect t="-10078" r="-5528" b="-395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30163" y="3141571"/>
                <a:ext cx="10965152" cy="16060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8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sz="8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8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8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GB" sz="8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8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8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−1</m:t>
                      </m:r>
                    </m:oMath>
                  </m:oMathPara>
                </a14:m>
                <a:endParaRPr lang="en-GB" sz="8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163" y="3141571"/>
                <a:ext cx="10965152" cy="16060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17891" y="5068012"/>
                <a:ext cx="3791466" cy="1446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8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891" y="5068012"/>
                <a:ext cx="3791466" cy="14465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3528275" y="5329622"/>
            <a:ext cx="82663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>
                <a:solidFill>
                  <a:prstClr val="black"/>
                </a:solidFill>
              </a:rPr>
              <a:t>The surds have disappeared!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102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371" y="179618"/>
            <a:ext cx="117130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The key to making a surds disappear!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858221" y="1247126"/>
                <a:ext cx="8711810" cy="15740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8800" b="0" i="1" smtClean="0">
                        <a:latin typeface="Cambria Math" panose="02040503050406030204" pitchFamily="18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GB" sz="8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880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GB" sz="88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880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8800" b="0" i="0" smtClean="0">
                        <a:latin typeface="Cambria Math" panose="02040503050406030204" pitchFamily="18" charset="0"/>
                      </a:rPr>
                      <m:t>)(</m:t>
                    </m:r>
                    <m:rad>
                      <m:radPr>
                        <m:degHide m:val="on"/>
                        <m:ctrlPr>
                          <a:rPr lang="en-GB" sz="8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8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GB" sz="8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88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8800" dirty="0"/>
                  <a:t>)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8221" y="1247126"/>
                <a:ext cx="8711810" cy="1574021"/>
              </a:xfrm>
              <a:prstGeom prst="rect">
                <a:avLst/>
              </a:prstGeom>
              <a:blipFill>
                <a:blip r:embed="rId2"/>
                <a:stretch>
                  <a:fillRect t="-10078" r="-5528" b="-395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30163" y="3141571"/>
                <a:ext cx="10965152" cy="16060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8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GB" sz="8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8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8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sz="8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8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8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−1</m:t>
                      </m:r>
                    </m:oMath>
                  </m:oMathPara>
                </a14:m>
                <a:endParaRPr lang="en-GB" sz="8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163" y="3141571"/>
                <a:ext cx="10965152" cy="16060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17891" y="5068012"/>
                <a:ext cx="3791466" cy="1446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8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891" y="5068012"/>
                <a:ext cx="3791466" cy="14465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3490175" y="5378608"/>
            <a:ext cx="82772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>
                <a:solidFill>
                  <a:prstClr val="black"/>
                </a:solidFill>
              </a:rPr>
              <a:t>The surds have disappeared!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81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35965" y="2260443"/>
                <a:ext cx="3916392" cy="3144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9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9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9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965" y="2260443"/>
                <a:ext cx="3916392" cy="31440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144781" y="2260443"/>
                <a:ext cx="5722397" cy="31440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9600" b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GB" sz="9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96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96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960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9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781" y="2260443"/>
                <a:ext cx="5722397" cy="31440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61051" y="180005"/>
            <a:ext cx="116914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/>
              <a:t>Is this the </a:t>
            </a:r>
            <a:r>
              <a:rPr lang="en-GB" sz="6000" b="1" dirty="0"/>
              <a:t>correct</a:t>
            </a:r>
            <a:r>
              <a:rPr lang="en-GB" sz="6000" dirty="0"/>
              <a:t> multiplier</a:t>
            </a:r>
          </a:p>
          <a:p>
            <a:pPr algn="ctr"/>
            <a:r>
              <a:rPr lang="en-GB" sz="6000" dirty="0"/>
              <a:t>to rationalise the denominator?</a:t>
            </a:r>
          </a:p>
        </p:txBody>
      </p:sp>
      <p:pic>
        <p:nvPicPr>
          <p:cNvPr id="8" name="Picture 26" descr="The Excuse That Wore Thin. - Julie Hyde Leadershi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586" y="5344886"/>
            <a:ext cx="1304411" cy="1304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70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35965" y="2260443"/>
                <a:ext cx="3916392" cy="3144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9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9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9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965" y="2260443"/>
                <a:ext cx="3916392" cy="31440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055454" y="1976089"/>
                <a:ext cx="5722397" cy="34764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9600" b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GB" sz="9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96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960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96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96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960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9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454" y="1976089"/>
                <a:ext cx="5722397" cy="34764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61051" y="180005"/>
            <a:ext cx="116914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/>
              <a:t>Is this the </a:t>
            </a:r>
            <a:r>
              <a:rPr lang="en-GB" sz="6000" b="1" dirty="0"/>
              <a:t>correct</a:t>
            </a:r>
            <a:r>
              <a:rPr lang="en-GB" sz="6000" dirty="0"/>
              <a:t> multiplier</a:t>
            </a:r>
          </a:p>
          <a:p>
            <a:pPr algn="ctr"/>
            <a:r>
              <a:rPr lang="en-GB" sz="6000" dirty="0"/>
              <a:t>to rationalise the denominator?</a:t>
            </a:r>
          </a:p>
        </p:txBody>
      </p:sp>
      <p:pic>
        <p:nvPicPr>
          <p:cNvPr id="9" name="Picture 22" descr="File:Green tick.svg - Wikimedia Common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415" y="4180707"/>
            <a:ext cx="2543695" cy="254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33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35965" y="2260443"/>
                <a:ext cx="3916392" cy="3144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9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9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9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965" y="2260443"/>
                <a:ext cx="3916392" cy="31440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070821" y="1993709"/>
                <a:ext cx="5722397" cy="34764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9600" b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GB" sz="9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9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96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96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96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96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9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0821" y="1993709"/>
                <a:ext cx="5722397" cy="34764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61051" y="180005"/>
            <a:ext cx="116914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/>
              <a:t>Is this the </a:t>
            </a:r>
            <a:r>
              <a:rPr lang="en-GB" sz="6000" b="1" dirty="0"/>
              <a:t>correct</a:t>
            </a:r>
            <a:r>
              <a:rPr lang="en-GB" sz="6000" dirty="0"/>
              <a:t> multiplier</a:t>
            </a:r>
          </a:p>
          <a:p>
            <a:pPr algn="ctr"/>
            <a:r>
              <a:rPr lang="en-GB" sz="6000" dirty="0"/>
              <a:t>to rationalise the denominator?</a:t>
            </a:r>
          </a:p>
        </p:txBody>
      </p:sp>
      <p:pic>
        <p:nvPicPr>
          <p:cNvPr id="8" name="Picture 26" descr="The Excuse That Wore Thin. - Julie Hyde Leadershi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586" y="5344886"/>
            <a:ext cx="1304411" cy="1304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69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35965" y="2260443"/>
                <a:ext cx="3916392" cy="3144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9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9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9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965" y="2260443"/>
                <a:ext cx="3916392" cy="31440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144781" y="1993709"/>
                <a:ext cx="5722397" cy="34764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9600" b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GB" sz="9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i="1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1− </m:t>
                          </m:r>
                          <m:rad>
                            <m:radPr>
                              <m:degHide m:val="on"/>
                              <m:ctrlPr>
                                <a:rPr lang="en-GB" sz="9600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9600" b="0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1− </m:t>
                          </m:r>
                          <m:rad>
                            <m:radPr>
                              <m:degHide m:val="on"/>
                              <m:ctrlPr>
                                <a:rPr lang="en-GB" sz="9600" i="1" smtClean="0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9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781" y="1993709"/>
                <a:ext cx="5722397" cy="34764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61051" y="180005"/>
            <a:ext cx="116914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/>
              <a:t>Is this the </a:t>
            </a:r>
            <a:r>
              <a:rPr lang="en-GB" sz="6000" b="1" dirty="0"/>
              <a:t>correct</a:t>
            </a:r>
            <a:r>
              <a:rPr lang="en-GB" sz="6000" dirty="0"/>
              <a:t> multiplier</a:t>
            </a:r>
          </a:p>
          <a:p>
            <a:pPr algn="ctr"/>
            <a:r>
              <a:rPr lang="en-GB" sz="6000" dirty="0"/>
              <a:t>to rationalise the denominator?</a:t>
            </a:r>
          </a:p>
        </p:txBody>
      </p:sp>
      <p:pic>
        <p:nvPicPr>
          <p:cNvPr id="2" name="Picture 22" descr="File:Green tick.svg - Wikimedia Commons">
            <a:extLst>
              <a:ext uri="{FF2B5EF4-FFF2-40B4-BE49-F238E27FC236}">
                <a16:creationId xmlns:a16="http://schemas.microsoft.com/office/drawing/2014/main" id="{4CF87314-FF0C-FE57-B642-F8918BCC49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372" y="4198326"/>
            <a:ext cx="2543695" cy="254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3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35965" y="2260443"/>
                <a:ext cx="3916392" cy="3144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9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9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n-GB" sz="9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965" y="2260443"/>
                <a:ext cx="3916392" cy="31440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159828" y="2053615"/>
                <a:ext cx="5722397" cy="34764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9600" b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GB" sz="9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9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96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9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96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96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96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</m:oMath>
                  </m:oMathPara>
                </a14:m>
                <a:endParaRPr lang="en-GB" sz="9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828" y="2053615"/>
                <a:ext cx="5722397" cy="34764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61051" y="180005"/>
            <a:ext cx="116914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/>
              <a:t>Is this the </a:t>
            </a:r>
            <a:r>
              <a:rPr lang="en-GB" sz="6000" b="1" dirty="0"/>
              <a:t>correct</a:t>
            </a:r>
            <a:r>
              <a:rPr lang="en-GB" sz="6000" dirty="0"/>
              <a:t> multiplier</a:t>
            </a:r>
          </a:p>
          <a:p>
            <a:pPr algn="ctr"/>
            <a:r>
              <a:rPr lang="en-GB" sz="6000" dirty="0"/>
              <a:t>to rationalise the denominator?</a:t>
            </a:r>
          </a:p>
        </p:txBody>
      </p:sp>
      <p:pic>
        <p:nvPicPr>
          <p:cNvPr id="9" name="Picture 22" descr="File:Green tick.svg - Wikimedia Common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688" y="4816929"/>
            <a:ext cx="1749630" cy="1749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56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41308" y="324229"/>
            <a:ext cx="113122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/>
              <a:t>Rationalise the Denominator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56250" y="2211457"/>
                <a:ext cx="3295907" cy="2381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7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72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7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7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250" y="2211457"/>
                <a:ext cx="3295907" cy="23810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358244" y="2086807"/>
                <a:ext cx="4855027" cy="26303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7200" b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7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72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72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72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72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72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72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72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GB" sz="7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7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8244" y="2086807"/>
                <a:ext cx="4855027" cy="26303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8284767" y="2086807"/>
                <a:ext cx="3308520" cy="24159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7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72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72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72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72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7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4767" y="2086807"/>
                <a:ext cx="3308520" cy="24159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213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201988"/>
            <a:ext cx="11963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5400" i="0" strike="noStrike" dirty="0">
                <a:solidFill>
                  <a:srgbClr val="000000"/>
                </a:solidFill>
                <a:effectLst/>
              </a:rPr>
              <a:t>To </a:t>
            </a:r>
            <a:r>
              <a:rPr lang="en-GB" sz="5400" b="1" i="0" strike="noStrike" dirty="0">
                <a:solidFill>
                  <a:srgbClr val="000000"/>
                </a:solidFill>
                <a:effectLst/>
              </a:rPr>
              <a:t>rationalise the </a:t>
            </a:r>
            <a:r>
              <a:rPr lang="en-GB" sz="5400" b="1" dirty="0">
                <a:solidFill>
                  <a:srgbClr val="000000"/>
                </a:solidFill>
              </a:rPr>
              <a:t>d</a:t>
            </a:r>
            <a:r>
              <a:rPr lang="en-GB" sz="5400" b="1" i="0" strike="noStrike" dirty="0">
                <a:solidFill>
                  <a:srgbClr val="000000"/>
                </a:solidFill>
                <a:effectLst/>
              </a:rPr>
              <a:t>enominator</a:t>
            </a:r>
          </a:p>
          <a:p>
            <a:pPr algn="ctr"/>
            <a:r>
              <a:rPr lang="en-GB" sz="5400" dirty="0">
                <a:solidFill>
                  <a:srgbClr val="000000"/>
                </a:solidFill>
              </a:rPr>
              <a:t>you make sure the denominator </a:t>
            </a:r>
          </a:p>
          <a:p>
            <a:pPr algn="ctr"/>
            <a:r>
              <a:rPr lang="en-GB" sz="5400" b="1" dirty="0">
                <a:solidFill>
                  <a:srgbClr val="000000"/>
                </a:solidFill>
              </a:rPr>
              <a:t>does not </a:t>
            </a:r>
            <a:r>
              <a:rPr lang="en-GB" sz="5400" dirty="0">
                <a:solidFill>
                  <a:srgbClr val="000000"/>
                </a:solidFill>
              </a:rPr>
              <a:t>contain a surd. </a:t>
            </a:r>
            <a:r>
              <a:rPr lang="en-GB" sz="5400" dirty="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811847" y="3083105"/>
            <a:ext cx="52133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rgbClr val="FF0000"/>
                </a:solidFill>
              </a:rPr>
              <a:t>Not Rationalised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61322" y="3083105"/>
            <a:ext cx="33448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b="1" dirty="0">
                <a:solidFill>
                  <a:srgbClr val="00B050"/>
                </a:solidFill>
              </a:rPr>
              <a:t>Rationalised</a:t>
            </a:r>
            <a:endParaRPr lang="en-GB" sz="24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112817" y="3914103"/>
                <a:ext cx="2430237" cy="25232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15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15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5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15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5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den>
                          </m:f>
                        </m:e>
                      </m:box>
                    </m:oMath>
                  </m:oMathPara>
                </a14:m>
                <a:endParaRPr lang="en-GB" sz="115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2817" y="3914103"/>
                <a:ext cx="2430237" cy="25232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618648" y="3869731"/>
                <a:ext cx="2430237" cy="25676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15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15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5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15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5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GB" sz="115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15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8648" y="3869731"/>
                <a:ext cx="2430237" cy="25676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692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41308" y="324229"/>
            <a:ext cx="113122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/>
              <a:t>Rationalise the Denominator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2195128"/>
                <a:ext cx="3295907" cy="2381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7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72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7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7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95128"/>
                <a:ext cx="3295907" cy="23810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001994" y="2070478"/>
                <a:ext cx="4855027" cy="26303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7200" b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7200" i="1" smtClean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720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7200" b="0" i="0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720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7200" i="1" smtClean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720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7200" b="0" i="0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720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GB" sz="7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7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1994" y="2070478"/>
                <a:ext cx="4855027" cy="26303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857021" y="2070478"/>
                <a:ext cx="4176397" cy="24159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7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7200" i="1" smtClean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720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7200" b="0" i="0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 + 2</m:t>
                          </m:r>
                        </m:num>
                        <m:den>
                          <m:r>
                            <a:rPr lang="en-GB" sz="7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7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7021" y="2070478"/>
                <a:ext cx="4176397" cy="24159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667500" y="5034309"/>
                <a:ext cx="4886947" cy="13307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7200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720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720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 +</m:t>
                      </m:r>
                      <m:r>
                        <a:rPr lang="en-US" sz="7200" b="0" i="0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7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500" y="5034309"/>
                <a:ext cx="4886947" cy="133074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52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0967" y="109812"/>
            <a:ext cx="113122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/>
              <a:t>Rationalise the Denominator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1499112"/>
                <a:ext cx="3295907" cy="2381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7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72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7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7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499112"/>
                <a:ext cx="3295907" cy="23810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001994" y="1374462"/>
                <a:ext cx="4855027" cy="26303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7200" b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GB" sz="7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7200" i="1" smtClean="0">
                                  <a:solidFill>
                                    <a:srgbClr val="9933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7200">
                                  <a:solidFill>
                                    <a:srgbClr val="9933FF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7200" b="0" i="0" smtClean="0">
                              <a:solidFill>
                                <a:srgbClr val="9933FF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7200" i="1" smtClean="0">
                                  <a:solidFill>
                                    <a:srgbClr val="9933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7200">
                                  <a:solidFill>
                                    <a:srgbClr val="9933FF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7200" b="0" i="0" smtClean="0">
                              <a:solidFill>
                                <a:srgbClr val="9933FF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  <m:r>
                        <a:rPr lang="en-GB" sz="7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7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1994" y="1374462"/>
                <a:ext cx="4855027" cy="26303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955313" y="1374462"/>
                <a:ext cx="3999121" cy="24159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4(</m:t>
                          </m:r>
                          <m:rad>
                            <m:radPr>
                              <m:degHide m:val="on"/>
                              <m:ctrlPr>
                                <a:rPr lang="en-GB" sz="7200" i="1" smtClean="0">
                                  <a:solidFill>
                                    <a:srgbClr val="9933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7200">
                                  <a:solidFill>
                                    <a:srgbClr val="9933FF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7200" b="0" i="0" smtClean="0">
                              <a:solidFill>
                                <a:srgbClr val="9933FF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GB" sz="7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−6</m:t>
                          </m:r>
                        </m:den>
                      </m:f>
                    </m:oMath>
                  </m:oMathPara>
                </a14:m>
                <a:endParaRPr lang="en-GB" sz="7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313" y="1374462"/>
                <a:ext cx="3999121" cy="2415918"/>
              </a:xfrm>
              <a:prstGeom prst="rect">
                <a:avLst/>
              </a:prstGeom>
              <a:blipFill>
                <a:blip r:embed="rId4"/>
                <a:stretch>
                  <a:fillRect r="-16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872310" y="4161451"/>
                <a:ext cx="5272625" cy="24159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7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7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ad>
                            <m:radPr>
                              <m:degHide m:val="on"/>
                              <m:ctrlPr>
                                <a:rPr lang="en-GB" sz="7200" i="1" smtClean="0">
                                  <a:solidFill>
                                    <a:srgbClr val="9933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7200">
                                  <a:solidFill>
                                    <a:srgbClr val="9933FF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7200" b="0" i="0" smtClean="0">
                              <a:solidFill>
                                <a:srgbClr val="9933FF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GB" sz="7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7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2310" y="4161451"/>
                <a:ext cx="5272625" cy="24159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341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201988"/>
            <a:ext cx="1196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600" i="0" strike="noStrike" dirty="0">
                <a:solidFill>
                  <a:srgbClr val="000000"/>
                </a:solidFill>
                <a:effectLst/>
              </a:rPr>
              <a:t>Rationalised or Not?</a:t>
            </a:r>
            <a:endParaRPr lang="en-GB" sz="9600" dirty="0"/>
          </a:p>
        </p:txBody>
      </p:sp>
      <p:sp>
        <p:nvSpPr>
          <p:cNvPr id="8" name="Rectangle 7"/>
          <p:cNvSpPr/>
          <p:nvPr/>
        </p:nvSpPr>
        <p:spPr>
          <a:xfrm>
            <a:off x="3369869" y="5456989"/>
            <a:ext cx="545226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0" b="1" dirty="0">
                <a:solidFill>
                  <a:srgbClr val="00B050"/>
                </a:solidFill>
              </a:rPr>
              <a:t>Rationalised</a:t>
            </a:r>
            <a:endParaRPr lang="en-GB" sz="44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018874" y="1881523"/>
                <a:ext cx="4154252" cy="3575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600" b="1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6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sz="166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6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GB" sz="16600" b="1" i="1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6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8874" y="1881523"/>
                <a:ext cx="4154252" cy="35754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042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201988"/>
            <a:ext cx="1196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600" i="0" strike="noStrike" dirty="0">
                <a:solidFill>
                  <a:srgbClr val="000000"/>
                </a:solidFill>
                <a:effectLst/>
              </a:rPr>
              <a:t>Rationalised or Not?</a:t>
            </a:r>
            <a:endParaRPr lang="en-GB" sz="9600" dirty="0"/>
          </a:p>
        </p:txBody>
      </p:sp>
      <p:sp>
        <p:nvSpPr>
          <p:cNvPr id="8" name="Rectangle 7"/>
          <p:cNvSpPr/>
          <p:nvPr/>
        </p:nvSpPr>
        <p:spPr>
          <a:xfrm>
            <a:off x="2412781" y="5348220"/>
            <a:ext cx="726846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0" b="1" dirty="0">
                <a:solidFill>
                  <a:srgbClr val="FF0000"/>
                </a:solidFill>
              </a:rPr>
              <a:t>Not Rationalised</a:t>
            </a:r>
            <a:endParaRPr lang="en-GB" sz="4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46748" y="1627274"/>
                <a:ext cx="4154252" cy="3666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600" b="1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6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600" b="1" i="1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66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6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rad>
                            </m:den>
                          </m:f>
                        </m:e>
                      </m:box>
                    </m:oMath>
                  </m:oMathPara>
                </a14:m>
                <a:endParaRPr lang="en-GB" sz="166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6748" y="1627274"/>
                <a:ext cx="4154252" cy="36665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494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201988"/>
            <a:ext cx="1196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600" i="0" strike="noStrike" dirty="0">
                <a:solidFill>
                  <a:srgbClr val="000000"/>
                </a:solidFill>
                <a:effectLst/>
              </a:rPr>
              <a:t>Rationalised or Not?</a:t>
            </a:r>
            <a:endParaRPr lang="en-GB" sz="9600" dirty="0"/>
          </a:p>
        </p:txBody>
      </p:sp>
      <p:sp>
        <p:nvSpPr>
          <p:cNvPr id="8" name="Rectangle 7"/>
          <p:cNvSpPr/>
          <p:nvPr/>
        </p:nvSpPr>
        <p:spPr>
          <a:xfrm>
            <a:off x="2412781" y="5348220"/>
            <a:ext cx="726846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0" b="1" dirty="0">
                <a:solidFill>
                  <a:srgbClr val="FF0000"/>
                </a:solidFill>
              </a:rPr>
              <a:t>Not Rationalised</a:t>
            </a:r>
            <a:endParaRPr lang="en-GB" sz="4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46748" y="1627274"/>
                <a:ext cx="4154252" cy="3666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600" b="1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6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6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GB" sz="166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6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6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rad>
                            </m:den>
                          </m:f>
                        </m:e>
                      </m:box>
                    </m:oMath>
                  </m:oMathPara>
                </a14:m>
                <a:endParaRPr lang="en-GB" sz="166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6748" y="1627274"/>
                <a:ext cx="4154252" cy="36665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603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201988"/>
            <a:ext cx="1196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600" i="0" strike="noStrike" dirty="0">
                <a:solidFill>
                  <a:srgbClr val="000000"/>
                </a:solidFill>
                <a:effectLst/>
              </a:rPr>
              <a:t>Rationalised or Not?</a:t>
            </a:r>
            <a:endParaRPr lang="en-GB" sz="9600" dirty="0"/>
          </a:p>
        </p:txBody>
      </p:sp>
      <p:sp>
        <p:nvSpPr>
          <p:cNvPr id="8" name="Rectangle 7"/>
          <p:cNvSpPr/>
          <p:nvPr/>
        </p:nvSpPr>
        <p:spPr>
          <a:xfrm>
            <a:off x="2581509" y="5308552"/>
            <a:ext cx="726846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0" b="1" dirty="0">
                <a:solidFill>
                  <a:srgbClr val="FF0000"/>
                </a:solidFill>
              </a:rPr>
              <a:t>Not Rationalised</a:t>
            </a:r>
            <a:endParaRPr lang="en-GB" sz="4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471867" y="1583731"/>
                <a:ext cx="5248266" cy="3666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600" b="1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6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6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GB" sz="166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sz="16600" b="1" i="1" smtClean="0">
                                  <a:latin typeface="Cambria Math" panose="02040503050406030204" pitchFamily="18" charset="0"/>
                                </a:rPr>
                                <m:t> + 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6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6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rad>
                            </m:den>
                          </m:f>
                        </m:e>
                      </m:box>
                    </m:oMath>
                  </m:oMathPara>
                </a14:m>
                <a:endParaRPr lang="en-GB" sz="166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1867" y="1583731"/>
                <a:ext cx="5248266" cy="36665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369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201988"/>
            <a:ext cx="1196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600" i="0" strike="noStrike" dirty="0">
                <a:solidFill>
                  <a:srgbClr val="000000"/>
                </a:solidFill>
                <a:effectLst/>
              </a:rPr>
              <a:t>Rationalised or Not?</a:t>
            </a:r>
            <a:endParaRPr lang="en-GB" sz="9600" dirty="0"/>
          </a:p>
        </p:txBody>
      </p:sp>
      <p:sp>
        <p:nvSpPr>
          <p:cNvPr id="8" name="Rectangle 7"/>
          <p:cNvSpPr/>
          <p:nvPr/>
        </p:nvSpPr>
        <p:spPr>
          <a:xfrm>
            <a:off x="3282783" y="5352340"/>
            <a:ext cx="545226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0" b="1" dirty="0">
                <a:solidFill>
                  <a:srgbClr val="00B050"/>
                </a:solidFill>
              </a:rPr>
              <a:t>Rationalised</a:t>
            </a:r>
            <a:endParaRPr lang="en-GB" sz="44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46748" y="1627274"/>
                <a:ext cx="4154252" cy="3563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600" b="1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6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6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6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6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GB" sz="166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6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6748" y="1627274"/>
                <a:ext cx="4154252" cy="35633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242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201988"/>
            <a:ext cx="1196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600" i="0" strike="noStrike" dirty="0">
                <a:solidFill>
                  <a:srgbClr val="000000"/>
                </a:solidFill>
                <a:effectLst/>
              </a:rPr>
              <a:t>Rationalised or Not?</a:t>
            </a:r>
            <a:endParaRPr lang="en-GB" sz="9600" dirty="0"/>
          </a:p>
        </p:txBody>
      </p:sp>
      <p:sp>
        <p:nvSpPr>
          <p:cNvPr id="8" name="Rectangle 7"/>
          <p:cNvSpPr/>
          <p:nvPr/>
        </p:nvSpPr>
        <p:spPr>
          <a:xfrm>
            <a:off x="3369869" y="5292224"/>
            <a:ext cx="545226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0" b="1" dirty="0">
                <a:solidFill>
                  <a:srgbClr val="00B050"/>
                </a:solidFill>
              </a:rPr>
              <a:t>Rationalised</a:t>
            </a:r>
            <a:endParaRPr lang="en-GB" sz="44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471867" y="1583731"/>
                <a:ext cx="5248266" cy="3563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600" b="1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6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6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GB" sz="16600" b="1" i="1">
                                  <a:latin typeface="Cambria Math" panose="02040503050406030204" pitchFamily="18" charset="0"/>
                                </a:rPr>
                                <m:t> + 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6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600" b="1" i="1" smtClean="0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GB" sz="166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6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1867" y="1583731"/>
                <a:ext cx="5248266" cy="35633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355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367</Words>
  <Application>Microsoft Office PowerPoint</Application>
  <PresentationFormat>Widescreen</PresentationFormat>
  <Paragraphs>122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 Gale</dc:creator>
  <cp:lastModifiedBy>Stewart Gale</cp:lastModifiedBy>
  <cp:revision>37</cp:revision>
  <dcterms:created xsi:type="dcterms:W3CDTF">2016-02-06T08:04:20Z</dcterms:created>
  <dcterms:modified xsi:type="dcterms:W3CDTF">2022-09-08T06:13:46Z</dcterms:modified>
</cp:coreProperties>
</file>